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60" r:id="rId2"/>
    <p:sldId id="261" r:id="rId3"/>
  </p:sldIdLst>
  <p:sldSz cx="9144000" cy="6858000" type="screen4x3"/>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3709" autoAdjust="0"/>
  </p:normalViewPr>
  <p:slideViewPr>
    <p:cSldViewPr>
      <p:cViewPr varScale="1">
        <p:scale>
          <a:sx n="68" d="100"/>
          <a:sy n="68" d="100"/>
        </p:scale>
        <p:origin x="38" y="195"/>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9786" cy="496967"/>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855839" y="0"/>
            <a:ext cx="2949786" cy="496967"/>
          </a:xfrm>
          <a:prstGeom prst="rect">
            <a:avLst/>
          </a:prstGeom>
        </p:spPr>
        <p:txBody>
          <a:bodyPr vert="horz" lIns="93324" tIns="46662" rIns="93324" bIns="46662" rtlCol="0"/>
          <a:lstStyle>
            <a:lvl1pPr algn="r">
              <a:defRPr sz="1200"/>
            </a:lvl1pPr>
          </a:lstStyle>
          <a:p>
            <a:fld id="{007A495E-B7E8-4A69-8B97-42110B73E48F}" type="datetimeFigureOut">
              <a:rPr lang="en-US" smtClean="0"/>
              <a:t>1/15/2020</a:t>
            </a:fld>
            <a:endParaRPr lang="en-US"/>
          </a:p>
        </p:txBody>
      </p:sp>
      <p:sp>
        <p:nvSpPr>
          <p:cNvPr id="4" name="Slide Image Placeholder 3"/>
          <p:cNvSpPr>
            <a:spLocks noGrp="1" noRot="1" noChangeAspect="1"/>
          </p:cNvSpPr>
          <p:nvPr>
            <p:ph type="sldImg" idx="2"/>
          </p:nvPr>
        </p:nvSpPr>
        <p:spPr>
          <a:xfrm>
            <a:off x="919163" y="746125"/>
            <a:ext cx="4968875" cy="3727450"/>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680720" y="4721187"/>
            <a:ext cx="5445760" cy="4472702"/>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440646"/>
            <a:ext cx="2949786" cy="496967"/>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855839" y="9440646"/>
            <a:ext cx="2949786" cy="496967"/>
          </a:xfrm>
          <a:prstGeom prst="rect">
            <a:avLst/>
          </a:prstGeom>
        </p:spPr>
        <p:txBody>
          <a:bodyPr vert="horz" lIns="93324" tIns="46662" rIns="93324" bIns="46662" rtlCol="0" anchor="b"/>
          <a:lstStyle>
            <a:lvl1pPr algn="r">
              <a:defRPr sz="1200"/>
            </a:lvl1pPr>
          </a:lstStyle>
          <a:p>
            <a:fld id="{94E77331-6B83-4A9E-98D3-E40B191DEF5B}" type="slidenum">
              <a:rPr lang="en-US" smtClean="0"/>
              <a:t>‹#›</a:t>
            </a:fld>
            <a:endParaRPr lang="en-US"/>
          </a:p>
        </p:txBody>
      </p:sp>
    </p:spTree>
    <p:extLst>
      <p:ext uri="{BB962C8B-B14F-4D97-AF65-F5344CB8AC3E}">
        <p14:creationId xmlns:p14="http://schemas.microsoft.com/office/powerpoint/2010/main" val="3411112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9163" y="746125"/>
            <a:ext cx="4968875" cy="372745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58693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9163" y="746125"/>
            <a:ext cx="4968875" cy="372745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42794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0B0BD15-55B9-4208-9D38-F31AAD56BE3C}"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1793847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B0BD15-55B9-4208-9D38-F31AAD56BE3C}"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1153940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B0BD15-55B9-4208-9D38-F31AAD56BE3C}"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3768905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B0BD15-55B9-4208-9D38-F31AAD56BE3C}"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3566893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B0BD15-55B9-4208-9D38-F31AAD56BE3C}" type="datetimeFigureOut">
              <a:rPr lang="en-US" smtClean="0"/>
              <a:t>1/15/2020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3642098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0B0BD15-55B9-4208-9D38-F31AAD56BE3C}" type="datetimeFigureOut">
              <a:rPr lang="en-US" smtClean="0"/>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1720091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0B0BD15-55B9-4208-9D38-F31AAD56BE3C}" type="datetimeFigureOut">
              <a:rPr lang="en-US" smtClean="0"/>
              <a:t>1/15/2020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1021675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0B0BD15-55B9-4208-9D38-F31AAD56BE3C}" type="datetimeFigureOut">
              <a:rPr lang="en-US" smtClean="0"/>
              <a:t>1/15/2020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1582099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B0BD15-55B9-4208-9D38-F31AAD56BE3C}" type="datetimeFigureOut">
              <a:rPr lang="en-US" smtClean="0"/>
              <a:t>1/15/2020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31467925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B0BD15-55B9-4208-9D38-F31AAD56BE3C}" type="datetimeFigureOut">
              <a:rPr lang="en-US" smtClean="0"/>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2335986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0B0BD15-55B9-4208-9D38-F31AAD56BE3C}" type="datetimeFigureOut">
              <a:rPr lang="en-US" smtClean="0"/>
              <a:t>1/15/2020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C585F0-9B0D-407B-A455-1C6091C63968}" type="slidenum">
              <a:rPr lang="en-US" smtClean="0"/>
              <a:t>‹#›</a:t>
            </a:fld>
            <a:endParaRPr lang="en-US"/>
          </a:p>
        </p:txBody>
      </p:sp>
    </p:spTree>
    <p:extLst>
      <p:ext uri="{BB962C8B-B14F-4D97-AF65-F5344CB8AC3E}">
        <p14:creationId xmlns:p14="http://schemas.microsoft.com/office/powerpoint/2010/main" val="129864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B0BD15-55B9-4208-9D38-F31AAD56BE3C}" type="datetimeFigureOut">
              <a:rPr lang="en-US" smtClean="0"/>
              <a:t>1/15/2020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C585F0-9B0D-407B-A455-1C6091C63968}" type="slidenum">
              <a:rPr lang="en-US" smtClean="0"/>
              <a:t>‹#›</a:t>
            </a:fld>
            <a:endParaRPr lang="en-US"/>
          </a:p>
        </p:txBody>
      </p:sp>
      <p:sp>
        <p:nvSpPr>
          <p:cNvPr id="7" name="Text Box 10"/>
          <p:cNvSpPr txBox="1">
            <a:spLocks noChangeArrowheads="1"/>
          </p:cNvSpPr>
          <p:nvPr userDrawn="1"/>
        </p:nvSpPr>
        <p:spPr bwMode="black">
          <a:xfrm>
            <a:off x="178187" y="6656294"/>
            <a:ext cx="8480904" cy="123111"/>
          </a:xfrm>
          <a:prstGeom prst="rect">
            <a:avLst/>
          </a:prstGeom>
          <a:noFill/>
          <a:ln w="9525">
            <a:noFill/>
            <a:miter lim="800000"/>
            <a:headEnd/>
            <a:tailEnd/>
          </a:ln>
          <a:effectLst/>
        </p:spPr>
        <p:txBody>
          <a:bodyPr wrap="square" lIns="0" tIns="0" rIns="0" bIns="0">
            <a:spAutoFit/>
          </a:bodyPr>
          <a:lstStyle/>
          <a:p>
            <a:r>
              <a:rPr lang="en-US" sz="800" kern="1200" dirty="0">
                <a:solidFill>
                  <a:schemeClr val="accent4">
                    <a:lumMod val="10000"/>
                  </a:schemeClr>
                </a:solidFill>
                <a:latin typeface="Verdana" pitchFamily="34" charset="0"/>
                <a:ea typeface="+mn-ea"/>
                <a:cs typeface="Arial" charset="0"/>
              </a:rPr>
              <a:t>NF-</a:t>
            </a:r>
            <a:r>
              <a:rPr lang="en-US" sz="800" kern="1200" dirty="0" err="1">
                <a:solidFill>
                  <a:schemeClr val="accent4">
                    <a:lumMod val="10000"/>
                  </a:schemeClr>
                </a:solidFill>
                <a:latin typeface="Verdana" pitchFamily="34" charset="0"/>
                <a:ea typeface="+mn-ea"/>
                <a:cs typeface="Arial" charset="0"/>
              </a:rPr>
              <a:t>DeepStar</a:t>
            </a:r>
            <a:r>
              <a:rPr lang="en-US" sz="800" kern="1200" dirty="0">
                <a:solidFill>
                  <a:schemeClr val="accent4">
                    <a:lumMod val="10000"/>
                  </a:schemeClr>
                </a:solidFill>
                <a:latin typeface="Verdana" pitchFamily="34" charset="0"/>
                <a:ea typeface="+mn-ea"/>
                <a:cs typeface="Arial" charset="0"/>
              </a:rPr>
              <a:t> Joint Ocean Innovation R&amp;D Program</a:t>
            </a:r>
            <a:endParaRPr lang="en-US" sz="800" dirty="0">
              <a:solidFill>
                <a:srgbClr val="666767"/>
              </a:solidFill>
              <a:cs typeface="+mn-cs"/>
            </a:endParaRPr>
          </a:p>
        </p:txBody>
      </p:sp>
    </p:spTree>
    <p:extLst>
      <p:ext uri="{BB962C8B-B14F-4D97-AF65-F5344CB8AC3E}">
        <p14:creationId xmlns:p14="http://schemas.microsoft.com/office/powerpoint/2010/main" val="2325180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12"/>
          <p:cNvSpPr txBox="1">
            <a:spLocks noChangeArrowheads="1"/>
          </p:cNvSpPr>
          <p:nvPr/>
        </p:nvSpPr>
        <p:spPr>
          <a:xfrm>
            <a:off x="138024" y="103846"/>
            <a:ext cx="8012203" cy="722560"/>
          </a:xfrm>
          <a:prstGeom prst="rect">
            <a:avLst/>
          </a:prstGeom>
        </p:spPr>
        <p:txBody>
          <a:bodyPr vert="horz" lIns="91429" tIns="45714" rIns="91429" bIns="45714"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base">
              <a:spcAft>
                <a:spcPct val="0"/>
              </a:spcAft>
            </a:pPr>
            <a:r>
              <a:rPr lang="en-US" sz="1600" b="1" dirty="0">
                <a:solidFill>
                  <a:srgbClr val="0050AA"/>
                </a:solidFill>
                <a:latin typeface="Verdana" panose="020B0604030504040204" pitchFamily="34" charset="0"/>
                <a:ea typeface="Verdana" panose="020B0604030504040204" pitchFamily="34" charset="0"/>
                <a:cs typeface="Verdana" panose="020B0604030504040204" pitchFamily="34" charset="0"/>
              </a:rPr>
              <a:t>[Project Title]</a:t>
            </a:r>
          </a:p>
        </p:txBody>
      </p:sp>
      <p:graphicFrame>
        <p:nvGraphicFramePr>
          <p:cNvPr id="6" name="Group 780"/>
          <p:cNvGraphicFramePr>
            <a:graphicFrameLocks noGrp="1"/>
          </p:cNvGraphicFramePr>
          <p:nvPr>
            <p:extLst>
              <p:ext uri="{D42A27DB-BD31-4B8C-83A1-F6EECF244321}">
                <p14:modId xmlns:p14="http://schemas.microsoft.com/office/powerpoint/2010/main" val="2719181246"/>
              </p:ext>
            </p:extLst>
          </p:nvPr>
        </p:nvGraphicFramePr>
        <p:xfrm>
          <a:off x="109973" y="1261872"/>
          <a:ext cx="8702356" cy="1326766"/>
        </p:xfrm>
        <a:graphic>
          <a:graphicData uri="http://schemas.openxmlformats.org/drawingml/2006/table">
            <a:tbl>
              <a:tblPr/>
              <a:tblGrid>
                <a:gridCol w="1774267">
                  <a:extLst>
                    <a:ext uri="{9D8B030D-6E8A-4147-A177-3AD203B41FA5}">
                      <a16:colId xmlns:a16="http://schemas.microsoft.com/office/drawing/2014/main" val="20000"/>
                    </a:ext>
                  </a:extLst>
                </a:gridCol>
                <a:gridCol w="2576911">
                  <a:extLst>
                    <a:ext uri="{9D8B030D-6E8A-4147-A177-3AD203B41FA5}">
                      <a16:colId xmlns:a16="http://schemas.microsoft.com/office/drawing/2014/main" val="20001"/>
                    </a:ext>
                  </a:extLst>
                </a:gridCol>
                <a:gridCol w="1774267">
                  <a:extLst>
                    <a:ext uri="{9D8B030D-6E8A-4147-A177-3AD203B41FA5}">
                      <a16:colId xmlns:a16="http://schemas.microsoft.com/office/drawing/2014/main" val="20002"/>
                    </a:ext>
                  </a:extLst>
                </a:gridCol>
                <a:gridCol w="2576911">
                  <a:extLst>
                    <a:ext uri="{9D8B030D-6E8A-4147-A177-3AD203B41FA5}">
                      <a16:colId xmlns:a16="http://schemas.microsoft.com/office/drawing/2014/main" val="20003"/>
                    </a:ext>
                  </a:extLst>
                </a:gridCol>
              </a:tblGrid>
              <a:tr h="329184">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Application:</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DeepStar Director:</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defRPr/>
                      </a:pPr>
                      <a:r>
                        <a:rPr kumimoji="0" lang="en-US" sz="800" b="0" i="0" u="none" strike="noStrike" cap="none" normalizeH="0" baseline="0" dirty="0">
                          <a:ln>
                            <a:noFill/>
                          </a:ln>
                          <a:solidFill>
                            <a:schemeClr val="tx1"/>
                          </a:solidFill>
                          <a:effectLst/>
                          <a:latin typeface="Verdana" pitchFamily="34" charset="0"/>
                        </a:rPr>
                        <a:t>No description</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29184">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Focus Area Theme:</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0" i="0" u="none" strike="noStrike" cap="none" normalizeH="0" baseline="0" dirty="0">
                          <a:ln>
                            <a:noFill/>
                          </a:ln>
                          <a:solidFill>
                            <a:schemeClr val="tx1"/>
                          </a:solidFill>
                          <a:effectLst/>
                          <a:latin typeface="Verdana" pitchFamily="34" charset="0"/>
                        </a:rPr>
                        <a:t>e.g. </a:t>
                      </a:r>
                      <a:r>
                        <a:rPr kumimoji="0" lang="en-US" sz="800" b="0" i="0" u="none" strike="noStrike" cap="none" normalizeH="0" baseline="0" dirty="0" err="1">
                          <a:ln>
                            <a:noFill/>
                          </a:ln>
                          <a:solidFill>
                            <a:schemeClr val="tx1"/>
                          </a:solidFill>
                          <a:effectLst/>
                          <a:latin typeface="Verdana" pitchFamily="34" charset="0"/>
                        </a:rPr>
                        <a:t>Saftey</a:t>
                      </a:r>
                      <a:r>
                        <a:rPr kumimoji="0" lang="en-US" sz="800" b="0" i="0" u="none" strike="noStrike" cap="none" normalizeH="0" baseline="0" dirty="0">
                          <a:ln>
                            <a:noFill/>
                          </a:ln>
                          <a:solidFill>
                            <a:schemeClr val="tx1"/>
                          </a:solidFill>
                          <a:effectLst/>
                          <a:latin typeface="Verdana" pitchFamily="34" charset="0"/>
                        </a:rPr>
                        <a:t> Environment, Cost, Reliability,</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DeepStar Project Manager:</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0" i="0" u="none" strike="noStrike" cap="none" normalizeH="0" baseline="0" dirty="0">
                          <a:ln>
                            <a:noFill/>
                          </a:ln>
                          <a:solidFill>
                            <a:schemeClr val="tx1"/>
                          </a:solidFill>
                          <a:effectLst/>
                          <a:latin typeface="Verdana" pitchFamily="34" charset="0"/>
                        </a:rPr>
                        <a:t>No description </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7022">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Strategic Drivers/Category:</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Project Champions:</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0" i="0" u="none" strike="noStrike" cap="none" normalizeH="0" baseline="0" dirty="0">
                          <a:ln>
                            <a:noFill/>
                          </a:ln>
                          <a:solidFill>
                            <a:schemeClr val="tx1"/>
                          </a:solidFill>
                          <a:effectLst/>
                          <a:latin typeface="Verdana" pitchFamily="34" charset="0"/>
                        </a:rPr>
                        <a:t>No description</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7022">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Technology Development Stage:</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Proposed Contractors:</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0" i="0" u="none" strike="noStrike" cap="none" normalizeH="0" baseline="0" dirty="0">
                          <a:ln>
                            <a:noFill/>
                          </a:ln>
                          <a:solidFill>
                            <a:schemeClr val="tx1"/>
                          </a:solidFill>
                          <a:effectLst/>
                          <a:latin typeface="Verdana" pitchFamily="34" charset="0"/>
                        </a:rPr>
                        <a:t>1. Companies Name, 2. Contact point (name, e-mail, </a:t>
                      </a:r>
                      <a:r>
                        <a:rPr kumimoji="0" lang="en-US" sz="800" b="0" i="0" u="none" strike="noStrike" cap="none" normalizeH="0" baseline="0" dirty="0" err="1">
                          <a:ln>
                            <a:noFill/>
                          </a:ln>
                          <a:solidFill>
                            <a:schemeClr val="tx1"/>
                          </a:solidFill>
                          <a:effectLst/>
                          <a:latin typeface="Verdana" pitchFamily="34" charset="0"/>
                        </a:rPr>
                        <a:t>tel</a:t>
                      </a:r>
                      <a:r>
                        <a:rPr kumimoji="0" lang="en-US" sz="800" b="0" i="0" u="none" strike="noStrike" cap="none" normalizeH="0" baseline="0" dirty="0">
                          <a:ln>
                            <a:noFill/>
                          </a:ln>
                          <a:solidFill>
                            <a:schemeClr val="tx1"/>
                          </a:solidFill>
                          <a:effectLst/>
                          <a:latin typeface="Verdana" pitchFamily="34" charset="0"/>
                        </a:rPr>
                        <a:t>)</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 name="Text Box 773"/>
          <p:cNvSpPr txBox="1">
            <a:spLocks noChangeArrowheads="1"/>
          </p:cNvSpPr>
          <p:nvPr/>
        </p:nvSpPr>
        <p:spPr bwMode="auto">
          <a:xfrm>
            <a:off x="109973" y="2667000"/>
            <a:ext cx="5618698" cy="3170086"/>
          </a:xfrm>
          <a:prstGeom prst="rect">
            <a:avLst/>
          </a:prstGeom>
          <a:noFill/>
          <a:ln w="25400">
            <a:solidFill>
              <a:schemeClr val="tx1">
                <a:lumMod val="85000"/>
                <a:lumOff val="15000"/>
              </a:schemeClr>
            </a:solidFill>
            <a:miter lim="800000"/>
            <a:headEnd/>
            <a:tailEnd/>
          </a:ln>
        </p:spPr>
        <p:txBody>
          <a:bodyPr wrap="square" lIns="91429" tIns="45714" rIns="91429" bIns="45714">
            <a:spAutoFit/>
          </a:bodyPr>
          <a:lstStyle/>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Project Overview: </a:t>
            </a:r>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(2-3 lines)</a:t>
            </a:r>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Executive Summary</a:t>
            </a: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Strength and experiences of the technology</a:t>
            </a: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Business Case / Impact: </a:t>
            </a:r>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(2-3lines)</a:t>
            </a:r>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Value Proposition</a:t>
            </a: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Value Drivers</a:t>
            </a: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Primary Benefit of this work to the industry	</a:t>
            </a: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Objective</a:t>
            </a:r>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sym typeface="Wingdings" panose="05000000000000000000" pitchFamily="2" charset="2"/>
              </a:rPr>
              <a:t>: (within 2lines)</a:t>
            </a:r>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pPr marL="628596" lvl="1" indent="-171450">
              <a:buFont typeface="Arial" panose="020B0604020202020204" pitchFamily="34" charset="0"/>
              <a:buChar char="•"/>
            </a:pPr>
            <a:r>
              <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Task to be Addressed</a:t>
            </a:r>
          </a:p>
          <a:p>
            <a:pPr marL="628596" lvl="1" indent="-171450">
              <a:buFont typeface="Arial" panose="020B0604020202020204" pitchFamily="34" charset="0"/>
              <a:buChar char="•"/>
            </a:pPr>
            <a:endPar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altLang="ja-JP" sz="1000" b="1" dirty="0">
                <a:solidFill>
                  <a:srgbClr val="004EA4"/>
                </a:solidFill>
                <a:latin typeface="Verdana" panose="020B0604030504040204" pitchFamily="34" charset="0"/>
                <a:ea typeface="Verdana" panose="020B0604030504040204" pitchFamily="34" charset="0"/>
                <a:cs typeface="Verdana" panose="020B0604030504040204" pitchFamily="34" charset="0"/>
              </a:rPr>
              <a:t>Scope:</a:t>
            </a:r>
          </a:p>
          <a:p>
            <a:pPr marL="628596" lvl="1" indent="-171450">
              <a:buFont typeface="Arial" panose="020B0604020202020204" pitchFamily="34" charset="0"/>
              <a:buChar char="•"/>
            </a:pPr>
            <a:r>
              <a:rPr lang="en-US" altLang="ja-JP"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Time schedule of R&amp;D, with cost during Phase1 if possible</a:t>
            </a:r>
            <a:endPar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altLang="ja-JP" sz="1000" b="1" dirty="0" err="1">
                <a:solidFill>
                  <a:srgbClr val="004EA4"/>
                </a:solidFill>
                <a:latin typeface="Verdana" panose="020B0604030504040204" pitchFamily="34" charset="0"/>
                <a:ea typeface="Verdana" panose="020B0604030504040204" pitchFamily="34" charset="0"/>
                <a:cs typeface="Verdana" panose="020B0604030504040204" pitchFamily="34" charset="0"/>
              </a:rPr>
              <a:t>Deliberables</a:t>
            </a:r>
            <a:r>
              <a:rPr lang="en-US" altLang="ja-JP" sz="1000" b="1" dirty="0">
                <a:solidFill>
                  <a:srgbClr val="004EA4"/>
                </a:solidFill>
                <a:latin typeface="Verdana" panose="020B0604030504040204" pitchFamily="34" charset="0"/>
                <a:ea typeface="Verdana" panose="020B0604030504040204" pitchFamily="34" charset="0"/>
                <a:cs typeface="Verdana" panose="020B0604030504040204" pitchFamily="34" charset="0"/>
              </a:rPr>
              <a:t>: (2-3lines)</a:t>
            </a:r>
          </a:p>
          <a:p>
            <a:pPr marL="628596" lvl="1" indent="-171450">
              <a:buFont typeface="Arial" panose="020B0604020202020204" pitchFamily="34" charset="0"/>
              <a:buChar char="•"/>
            </a:pPr>
            <a:r>
              <a:rPr lang="en-US" altLang="ja-JP"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Output by R&amp;D</a:t>
            </a:r>
          </a:p>
          <a:p>
            <a:endParaRPr lang="en-US" altLang="ja-JP"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2" name="Group 788"/>
          <p:cNvGraphicFramePr>
            <a:graphicFrameLocks noGrp="1"/>
          </p:cNvGraphicFramePr>
          <p:nvPr>
            <p:extLst>
              <p:ext uri="{D42A27DB-BD31-4B8C-83A1-F6EECF244321}">
                <p14:modId xmlns:p14="http://schemas.microsoft.com/office/powerpoint/2010/main" val="2866897936"/>
              </p:ext>
            </p:extLst>
          </p:nvPr>
        </p:nvGraphicFramePr>
        <p:xfrm>
          <a:off x="5791200" y="5867401"/>
          <a:ext cx="3019251" cy="742700"/>
        </p:xfrm>
        <a:graphic>
          <a:graphicData uri="http://schemas.openxmlformats.org/drawingml/2006/table">
            <a:tbl>
              <a:tblPr/>
              <a:tblGrid>
                <a:gridCol w="1006417">
                  <a:extLst>
                    <a:ext uri="{9D8B030D-6E8A-4147-A177-3AD203B41FA5}">
                      <a16:colId xmlns:a16="http://schemas.microsoft.com/office/drawing/2014/main" val="20000"/>
                    </a:ext>
                  </a:extLst>
                </a:gridCol>
                <a:gridCol w="1006417">
                  <a:extLst>
                    <a:ext uri="{9D8B030D-6E8A-4147-A177-3AD203B41FA5}">
                      <a16:colId xmlns:a16="http://schemas.microsoft.com/office/drawing/2014/main" val="20001"/>
                    </a:ext>
                  </a:extLst>
                </a:gridCol>
                <a:gridCol w="1006417">
                  <a:extLst>
                    <a:ext uri="{9D8B030D-6E8A-4147-A177-3AD203B41FA5}">
                      <a16:colId xmlns:a16="http://schemas.microsoft.com/office/drawing/2014/main" val="20002"/>
                    </a:ext>
                  </a:extLst>
                </a:gridCol>
              </a:tblGrid>
              <a:tr h="223966">
                <a:tc gridSpan="3">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r>
                        <a:rPr kumimoji="0" lang="en-US" sz="900" b="1" i="0" u="none" strike="noStrike" kern="1200" cap="none" normalizeH="0" baseline="0" dirty="0">
                          <a:ln>
                            <a:noFill/>
                          </a:ln>
                          <a:solidFill>
                            <a:schemeClr val="bg1"/>
                          </a:solidFill>
                          <a:effectLst/>
                          <a:latin typeface="Verdana" pitchFamily="34" charset="0"/>
                          <a:ea typeface="+mn-ea"/>
                          <a:cs typeface="+mn-cs"/>
                        </a:rPr>
                        <a:t>Schedule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hMerge="1">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1" i="0" u="none" strike="noStrike" kern="1200" cap="none" normalizeH="0" baseline="0" dirty="0">
                        <a:ln>
                          <a:noFill/>
                        </a:ln>
                        <a:solidFill>
                          <a:schemeClr val="bg1"/>
                        </a:solidFill>
                        <a:effectLst/>
                        <a:latin typeface="Verdana"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chemeClr val="accent2">
                        <a:lumMod val="75000"/>
                      </a:schemeClr>
                    </a:solidFill>
                  </a:tcPr>
                </a:tc>
                <a:tc hMerge="1">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1" i="0" u="none" strike="noStrike" kern="1200" cap="none" normalizeH="0" baseline="0" dirty="0">
                        <a:ln>
                          <a:noFill/>
                        </a:ln>
                        <a:solidFill>
                          <a:schemeClr val="bg1"/>
                        </a:solidFill>
                        <a:effectLst/>
                        <a:latin typeface="Verdana"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chemeClr val="accent2">
                        <a:lumMod val="75000"/>
                      </a:schemeClr>
                    </a:solidFill>
                  </a:tcPr>
                </a:tc>
                <a:extLst>
                  <a:ext uri="{0D108BD9-81ED-4DB2-BD59-A6C34878D82A}">
                    <a16:rowId xmlns:a16="http://schemas.microsoft.com/office/drawing/2014/main" val="10000"/>
                  </a:ext>
                </a:extLst>
              </a:tr>
              <a:tr h="274832">
                <a:tc>
                  <a:txBody>
                    <a:bodyPr/>
                    <a:lstStyle/>
                    <a:p>
                      <a:pPr marL="0" marR="0" lvl="0" indent="0" algn="ctr" defTabSz="914400" rtl="0" eaLnBrk="1" fontAlgn="base" latinLnBrk="0" hangingPunct="1">
                        <a:lnSpc>
                          <a:spcPct val="100000"/>
                        </a:lnSpc>
                        <a:spcBef>
                          <a:spcPct val="0"/>
                        </a:spcBef>
                        <a:spcAft>
                          <a:spcPts val="0"/>
                        </a:spcAft>
                        <a:buClrTx/>
                        <a:buSzTx/>
                        <a:buFontTx/>
                        <a:buNone/>
                        <a:tabLst>
                          <a:tab pos="288925" algn="l"/>
                          <a:tab pos="577850" algn="l"/>
                          <a:tab pos="863600" algn="l"/>
                          <a:tab pos="1831975" algn="l"/>
                        </a:tabLst>
                      </a:pPr>
                      <a:r>
                        <a:rPr kumimoji="0" lang="en-US" sz="800" b="1" i="0" u="none" strike="noStrike" kern="1200" cap="none" normalizeH="0" baseline="0" dirty="0">
                          <a:ln>
                            <a:noFill/>
                          </a:ln>
                          <a:solidFill>
                            <a:schemeClr val="tx1"/>
                          </a:solidFill>
                          <a:effectLst/>
                          <a:latin typeface="Verdana" pitchFamily="34" charset="0"/>
                          <a:ea typeface="+mn-ea"/>
                          <a:cs typeface="+mn-cs"/>
                        </a:rPr>
                        <a:t>Start Date</a:t>
                      </a:r>
                    </a:p>
                  </a:txBody>
                  <a:tcP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r>
                        <a:rPr kumimoji="0" lang="en-US" sz="800" b="1" i="0" u="none" strike="noStrike" kern="1200" cap="none" normalizeH="0" baseline="0" dirty="0">
                          <a:ln>
                            <a:noFill/>
                          </a:ln>
                          <a:solidFill>
                            <a:schemeClr val="tx1"/>
                          </a:solidFill>
                          <a:effectLst/>
                          <a:latin typeface="Verdana" pitchFamily="34" charset="0"/>
                          <a:ea typeface="+mn-ea"/>
                          <a:cs typeface="+mn-cs"/>
                        </a:rPr>
                        <a:t>End Date</a:t>
                      </a: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r>
                        <a:rPr kumimoji="0" lang="en-US" sz="800" b="1" i="0" u="none" strike="noStrike" kern="1200" cap="none" normalizeH="0" baseline="0" dirty="0">
                          <a:ln>
                            <a:noFill/>
                          </a:ln>
                          <a:solidFill>
                            <a:schemeClr val="tx1"/>
                          </a:solidFill>
                          <a:effectLst/>
                          <a:latin typeface="Verdana" pitchFamily="34" charset="0"/>
                          <a:ea typeface="+mn-ea"/>
                          <a:cs typeface="+mn-cs"/>
                        </a:rPr>
                        <a:t>Budget</a:t>
                      </a: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09076">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0" i="0" u="none" strike="noStrike" kern="1200" cap="none" normalizeH="0" baseline="0" dirty="0">
                        <a:ln>
                          <a:noFill/>
                        </a:ln>
                        <a:solidFill>
                          <a:schemeClr val="tx1"/>
                        </a:solidFill>
                        <a:effectLst/>
                        <a:latin typeface="Verdana" pitchFamily="34" charset="0"/>
                        <a:ea typeface="+mn-ea"/>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0" i="0" u="none" strike="noStrike" kern="1200" cap="none" normalizeH="0" baseline="0" dirty="0">
                        <a:ln>
                          <a:noFill/>
                        </a:ln>
                        <a:solidFill>
                          <a:schemeClr val="tx1"/>
                        </a:solidFill>
                        <a:effectLst/>
                        <a:latin typeface="Verdana" pitchFamily="34" charset="0"/>
                        <a:ea typeface="+mn-ea"/>
                        <a:cs typeface="+mn-cs"/>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0" i="0" u="none" strike="noStrike" kern="1200" cap="none" normalizeH="0" baseline="0" dirty="0">
                        <a:ln>
                          <a:noFill/>
                        </a:ln>
                        <a:solidFill>
                          <a:schemeClr val="tx1"/>
                        </a:solidFill>
                        <a:effectLst/>
                        <a:latin typeface="Verdana" pitchFamily="34" charset="0"/>
                        <a:ea typeface="+mn-ea"/>
                        <a:cs typeface="+mn-cs"/>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18156" y="326534"/>
            <a:ext cx="760122" cy="764814"/>
          </a:xfrm>
          <a:prstGeom prst="rect">
            <a:avLst/>
          </a:prstGeom>
        </p:spPr>
      </p:pic>
      <p:sp>
        <p:nvSpPr>
          <p:cNvPr id="27" name="Rectangle 26"/>
          <p:cNvSpPr/>
          <p:nvPr/>
        </p:nvSpPr>
        <p:spPr>
          <a:xfrm>
            <a:off x="5791200" y="2667000"/>
            <a:ext cx="3010620" cy="266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Insert picture here</a:t>
            </a:r>
          </a:p>
          <a:p>
            <a:pPr algn="ctr"/>
            <a:r>
              <a:rPr lang="en-US" altLang="ja-JP" sz="1000" dirty="0">
                <a:solidFill>
                  <a:schemeClr val="tx1"/>
                </a:solidFill>
              </a:rPr>
              <a:t>Image of R&amp;D project</a:t>
            </a:r>
            <a:endParaRPr lang="ja-JP" altLang="en-US" sz="1000" dirty="0">
              <a:solidFill>
                <a:schemeClr val="tx1"/>
              </a:solidFill>
            </a:endParaRPr>
          </a:p>
          <a:p>
            <a:pPr algn="ctr"/>
            <a:endParaRPr lang="en-US" dirty="0">
              <a:solidFill>
                <a:schemeClr val="tx1"/>
              </a:solidFill>
            </a:endParaRPr>
          </a:p>
        </p:txBody>
      </p:sp>
      <p:sp>
        <p:nvSpPr>
          <p:cNvPr id="28" name="TextBox 27"/>
          <p:cNvSpPr txBox="1"/>
          <p:nvPr/>
        </p:nvSpPr>
        <p:spPr>
          <a:xfrm>
            <a:off x="5787016" y="5334000"/>
            <a:ext cx="3010620" cy="215431"/>
          </a:xfrm>
          <a:prstGeom prst="rect">
            <a:avLst/>
          </a:prstGeom>
          <a:noFill/>
        </p:spPr>
        <p:txBody>
          <a:bodyPr wrap="square" lIns="91429" tIns="45714" rIns="91429" bIns="45714" rtlCol="0">
            <a:spAutoFit/>
          </a:bodyPr>
          <a:lstStyle/>
          <a:p>
            <a:pPr algn="ctr"/>
            <a:r>
              <a:rPr lang="en-US" sz="800" dirty="0">
                <a:latin typeface="Verdana" panose="020B0604030504040204" pitchFamily="34" charset="0"/>
                <a:ea typeface="Verdana" panose="020B0604030504040204" pitchFamily="34" charset="0"/>
                <a:cs typeface="Verdana" panose="020B0604030504040204" pitchFamily="34" charset="0"/>
              </a:rPr>
              <a:t>Insert a brief description of the picture</a:t>
            </a:r>
          </a:p>
        </p:txBody>
      </p:sp>
      <p:graphicFrame>
        <p:nvGraphicFramePr>
          <p:cNvPr id="9" name="Content Placeholder 10"/>
          <p:cNvGraphicFramePr>
            <a:graphicFrameLocks/>
          </p:cNvGraphicFramePr>
          <p:nvPr>
            <p:extLst>
              <p:ext uri="{D42A27DB-BD31-4B8C-83A1-F6EECF244321}">
                <p14:modId xmlns:p14="http://schemas.microsoft.com/office/powerpoint/2010/main" val="1695716029"/>
              </p:ext>
            </p:extLst>
          </p:nvPr>
        </p:nvGraphicFramePr>
        <p:xfrm>
          <a:off x="109973" y="762000"/>
          <a:ext cx="6781797" cy="423462"/>
        </p:xfrm>
        <a:graphic>
          <a:graphicData uri="http://schemas.openxmlformats.org/drawingml/2006/table">
            <a:tbl>
              <a:tblPr firstRow="1" bandRow="1">
                <a:tableStyleId>{5940675A-B579-460E-94D1-54222C63F5DA}</a:tableStyleId>
              </a:tblPr>
              <a:tblGrid>
                <a:gridCol w="753533">
                  <a:extLst>
                    <a:ext uri="{9D8B030D-6E8A-4147-A177-3AD203B41FA5}">
                      <a16:colId xmlns:a16="http://schemas.microsoft.com/office/drawing/2014/main" val="20000"/>
                    </a:ext>
                  </a:extLst>
                </a:gridCol>
                <a:gridCol w="753533">
                  <a:extLst>
                    <a:ext uri="{9D8B030D-6E8A-4147-A177-3AD203B41FA5}">
                      <a16:colId xmlns:a16="http://schemas.microsoft.com/office/drawing/2014/main" val="20001"/>
                    </a:ext>
                  </a:extLst>
                </a:gridCol>
                <a:gridCol w="753533">
                  <a:extLst>
                    <a:ext uri="{9D8B030D-6E8A-4147-A177-3AD203B41FA5}">
                      <a16:colId xmlns:a16="http://schemas.microsoft.com/office/drawing/2014/main" val="20002"/>
                    </a:ext>
                  </a:extLst>
                </a:gridCol>
                <a:gridCol w="753533">
                  <a:extLst>
                    <a:ext uri="{9D8B030D-6E8A-4147-A177-3AD203B41FA5}">
                      <a16:colId xmlns:a16="http://schemas.microsoft.com/office/drawing/2014/main" val="20003"/>
                    </a:ext>
                  </a:extLst>
                </a:gridCol>
                <a:gridCol w="753533">
                  <a:extLst>
                    <a:ext uri="{9D8B030D-6E8A-4147-A177-3AD203B41FA5}">
                      <a16:colId xmlns:a16="http://schemas.microsoft.com/office/drawing/2014/main" val="20004"/>
                    </a:ext>
                  </a:extLst>
                </a:gridCol>
                <a:gridCol w="753533">
                  <a:extLst>
                    <a:ext uri="{9D8B030D-6E8A-4147-A177-3AD203B41FA5}">
                      <a16:colId xmlns:a16="http://schemas.microsoft.com/office/drawing/2014/main" val="20005"/>
                    </a:ext>
                  </a:extLst>
                </a:gridCol>
                <a:gridCol w="753533">
                  <a:extLst>
                    <a:ext uri="{9D8B030D-6E8A-4147-A177-3AD203B41FA5}">
                      <a16:colId xmlns:a16="http://schemas.microsoft.com/office/drawing/2014/main" val="20006"/>
                    </a:ext>
                  </a:extLst>
                </a:gridCol>
                <a:gridCol w="753533">
                  <a:extLst>
                    <a:ext uri="{9D8B030D-6E8A-4147-A177-3AD203B41FA5}">
                      <a16:colId xmlns:a16="http://schemas.microsoft.com/office/drawing/2014/main" val="20007"/>
                    </a:ext>
                  </a:extLst>
                </a:gridCol>
                <a:gridCol w="753533">
                  <a:extLst>
                    <a:ext uri="{9D8B030D-6E8A-4147-A177-3AD203B41FA5}">
                      <a16:colId xmlns:a16="http://schemas.microsoft.com/office/drawing/2014/main" val="20008"/>
                    </a:ext>
                  </a:extLst>
                </a:gridCol>
              </a:tblGrid>
              <a:tr h="201378">
                <a:tc>
                  <a:txBody>
                    <a:bodyPr/>
                    <a:lstStyle/>
                    <a:p>
                      <a:pPr algn="ctr"/>
                      <a:r>
                        <a:rPr lang="en-US" sz="800" b="1" dirty="0"/>
                        <a:t>1</a:t>
                      </a:r>
                    </a:p>
                  </a:txBody>
                  <a:tcPr anchor="ctr">
                    <a:solidFill>
                      <a:srgbClr val="FF5050">
                        <a:alpha val="50196"/>
                      </a:srgbClr>
                    </a:solidFill>
                  </a:tcPr>
                </a:tc>
                <a:tc>
                  <a:txBody>
                    <a:bodyPr/>
                    <a:lstStyle/>
                    <a:p>
                      <a:pPr algn="ctr"/>
                      <a:r>
                        <a:rPr lang="en-US" sz="800" b="1" dirty="0"/>
                        <a:t>2</a:t>
                      </a:r>
                    </a:p>
                  </a:txBody>
                  <a:tcPr anchor="ctr">
                    <a:solidFill>
                      <a:srgbClr val="FF5050">
                        <a:alpha val="50196"/>
                      </a:srgbClr>
                    </a:solidFill>
                  </a:tcPr>
                </a:tc>
                <a:tc>
                  <a:txBody>
                    <a:bodyPr/>
                    <a:lstStyle/>
                    <a:p>
                      <a:pPr algn="ctr"/>
                      <a:r>
                        <a:rPr lang="en-US" sz="800" b="1" dirty="0"/>
                        <a:t>3</a:t>
                      </a:r>
                    </a:p>
                  </a:txBody>
                  <a:tcPr anchor="ctr">
                    <a:solidFill>
                      <a:srgbClr val="FFFF00">
                        <a:alpha val="50196"/>
                      </a:srgbClr>
                    </a:solidFill>
                  </a:tcPr>
                </a:tc>
                <a:tc>
                  <a:txBody>
                    <a:bodyPr/>
                    <a:lstStyle/>
                    <a:p>
                      <a:pPr algn="ctr"/>
                      <a:r>
                        <a:rPr lang="en-US" sz="800" b="1" dirty="0"/>
                        <a:t>4</a:t>
                      </a:r>
                    </a:p>
                  </a:txBody>
                  <a:tcPr anchor="ctr">
                    <a:solidFill>
                      <a:srgbClr val="FFFF00">
                        <a:alpha val="50196"/>
                      </a:srgbClr>
                    </a:solidFill>
                  </a:tcPr>
                </a:tc>
                <a:tc>
                  <a:txBody>
                    <a:bodyPr/>
                    <a:lstStyle/>
                    <a:p>
                      <a:pPr algn="ctr"/>
                      <a:r>
                        <a:rPr lang="en-US" sz="800" b="1" dirty="0"/>
                        <a:t>5</a:t>
                      </a:r>
                    </a:p>
                  </a:txBody>
                  <a:tcPr anchor="ctr">
                    <a:solidFill>
                      <a:srgbClr val="33CC33">
                        <a:alpha val="50196"/>
                      </a:srgbClr>
                    </a:solidFill>
                  </a:tcPr>
                </a:tc>
                <a:tc>
                  <a:txBody>
                    <a:bodyPr/>
                    <a:lstStyle/>
                    <a:p>
                      <a:pPr algn="ctr"/>
                      <a:r>
                        <a:rPr lang="en-US" sz="800" b="1" dirty="0"/>
                        <a:t>6</a:t>
                      </a:r>
                    </a:p>
                  </a:txBody>
                  <a:tcPr anchor="ctr">
                    <a:solidFill>
                      <a:srgbClr val="33CC33">
                        <a:alpha val="50196"/>
                      </a:srgbClr>
                    </a:solidFill>
                  </a:tcPr>
                </a:tc>
                <a:tc>
                  <a:txBody>
                    <a:bodyPr/>
                    <a:lstStyle/>
                    <a:p>
                      <a:pPr algn="ctr"/>
                      <a:r>
                        <a:rPr lang="en-US" sz="800" b="1" dirty="0"/>
                        <a:t>7</a:t>
                      </a:r>
                    </a:p>
                  </a:txBody>
                  <a:tcPr anchor="ctr">
                    <a:solidFill>
                      <a:srgbClr val="0066FF">
                        <a:alpha val="49804"/>
                      </a:srgbClr>
                    </a:solidFill>
                  </a:tcPr>
                </a:tc>
                <a:tc>
                  <a:txBody>
                    <a:bodyPr/>
                    <a:lstStyle/>
                    <a:p>
                      <a:pPr algn="ctr"/>
                      <a:r>
                        <a:rPr lang="en-US" sz="800" b="1" dirty="0"/>
                        <a:t>8</a:t>
                      </a:r>
                    </a:p>
                  </a:txBody>
                  <a:tcPr anchor="ctr">
                    <a:solidFill>
                      <a:srgbClr val="0066FF">
                        <a:alpha val="49804"/>
                      </a:srgbClr>
                    </a:solidFill>
                  </a:tcPr>
                </a:tc>
                <a:tc>
                  <a:txBody>
                    <a:bodyPr/>
                    <a:lstStyle/>
                    <a:p>
                      <a:pPr algn="ctr"/>
                      <a:r>
                        <a:rPr lang="en-US" sz="800" b="1" dirty="0"/>
                        <a:t>9</a:t>
                      </a:r>
                    </a:p>
                  </a:txBody>
                  <a:tcPr anchor="ctr">
                    <a:solidFill>
                      <a:srgbClr val="6600CC">
                        <a:alpha val="50196"/>
                      </a:srgbClr>
                    </a:solidFill>
                  </a:tcPr>
                </a:tc>
                <a:extLst>
                  <a:ext uri="{0D108BD9-81ED-4DB2-BD59-A6C34878D82A}">
                    <a16:rowId xmlns:a16="http://schemas.microsoft.com/office/drawing/2014/main" val="10000"/>
                  </a:ext>
                </a:extLst>
              </a:tr>
              <a:tr h="210102">
                <a:tc>
                  <a:txBody>
                    <a:bodyPr/>
                    <a:lstStyle/>
                    <a:p>
                      <a:pPr algn="ctr"/>
                      <a:r>
                        <a:rPr lang="en-US" sz="800" b="1" dirty="0">
                          <a:latin typeface="Calibri" pitchFamily="34" charset="0"/>
                        </a:rPr>
                        <a:t>Initiation</a:t>
                      </a:r>
                    </a:p>
                  </a:txBody>
                  <a:tcPr marL="0" marR="0" marT="0" marB="0" anchor="ctr">
                    <a:solidFill>
                      <a:srgbClr val="FF5050">
                        <a:alpha val="50196"/>
                      </a:srgbClr>
                    </a:solidFill>
                  </a:tcPr>
                </a:tc>
                <a:tc>
                  <a:txBody>
                    <a:bodyPr/>
                    <a:lstStyle/>
                    <a:p>
                      <a:pPr algn="ctr"/>
                      <a:r>
                        <a:rPr lang="en-US" sz="800" b="1" dirty="0">
                          <a:latin typeface="Calibri" pitchFamily="34" charset="0"/>
                        </a:rPr>
                        <a:t>Concept</a:t>
                      </a:r>
                    </a:p>
                  </a:txBody>
                  <a:tcPr marL="0" marR="0" marT="0" marB="0" anchor="ctr">
                    <a:solidFill>
                      <a:srgbClr val="FF5050">
                        <a:alpha val="50196"/>
                      </a:srgbClr>
                    </a:solidFill>
                  </a:tcPr>
                </a:tc>
                <a:tc>
                  <a:txBody>
                    <a:bodyPr/>
                    <a:lstStyle/>
                    <a:p>
                      <a:pPr algn="ctr"/>
                      <a:r>
                        <a:rPr lang="en-US" sz="800" b="1" dirty="0">
                          <a:latin typeface="Calibri" pitchFamily="34" charset="0"/>
                        </a:rPr>
                        <a:t>Proof of</a:t>
                      </a:r>
                      <a:r>
                        <a:rPr lang="en-US" sz="800" b="1" baseline="0" dirty="0">
                          <a:latin typeface="Calibri" pitchFamily="34" charset="0"/>
                        </a:rPr>
                        <a:t> Concept</a:t>
                      </a:r>
                      <a:endParaRPr lang="en-US" sz="800" b="1" dirty="0">
                        <a:latin typeface="Calibri" pitchFamily="34" charset="0"/>
                      </a:endParaRPr>
                    </a:p>
                  </a:txBody>
                  <a:tcPr marL="0" marR="0" marT="0" marB="0" anchor="ctr">
                    <a:solidFill>
                      <a:srgbClr val="FFFF00">
                        <a:alpha val="50196"/>
                      </a:srgbClr>
                    </a:solidFill>
                  </a:tcPr>
                </a:tc>
                <a:tc>
                  <a:txBody>
                    <a:bodyPr/>
                    <a:lstStyle/>
                    <a:p>
                      <a:pPr algn="ctr"/>
                      <a:r>
                        <a:rPr lang="en-US" sz="800" b="1" dirty="0">
                          <a:latin typeface="Calibri" pitchFamily="34" charset="0"/>
                        </a:rPr>
                        <a:t>Integration</a:t>
                      </a:r>
                    </a:p>
                  </a:txBody>
                  <a:tcPr marL="0" marR="0" marT="0" marB="0" anchor="ctr">
                    <a:solidFill>
                      <a:srgbClr val="FFFF00">
                        <a:alpha val="50196"/>
                      </a:srgbClr>
                    </a:solidFill>
                  </a:tcPr>
                </a:tc>
                <a:tc>
                  <a:txBody>
                    <a:bodyPr/>
                    <a:lstStyle/>
                    <a:p>
                      <a:pPr algn="ctr"/>
                      <a:r>
                        <a:rPr lang="en-US" sz="800" b="1" dirty="0">
                          <a:latin typeface="Calibri" pitchFamily="34" charset="0"/>
                        </a:rPr>
                        <a:t>Demonstration</a:t>
                      </a:r>
                    </a:p>
                  </a:txBody>
                  <a:tcPr marL="0" marR="0" marT="0" marB="0" anchor="ctr">
                    <a:solidFill>
                      <a:srgbClr val="33CC33">
                        <a:alpha val="50196"/>
                      </a:srgbClr>
                    </a:solidFill>
                  </a:tcPr>
                </a:tc>
                <a:tc>
                  <a:txBody>
                    <a:bodyPr/>
                    <a:lstStyle/>
                    <a:p>
                      <a:pPr algn="ctr"/>
                      <a:r>
                        <a:rPr lang="en-US" sz="800" b="1" dirty="0">
                          <a:latin typeface="Calibri" pitchFamily="34" charset="0"/>
                        </a:rPr>
                        <a:t>Prototype</a:t>
                      </a:r>
                    </a:p>
                  </a:txBody>
                  <a:tcPr marL="0" marR="0" marT="0" marB="0" anchor="ctr">
                    <a:solidFill>
                      <a:srgbClr val="33CC33">
                        <a:alpha val="50196"/>
                      </a:srgbClr>
                    </a:solidFill>
                  </a:tcPr>
                </a:tc>
                <a:tc>
                  <a:txBody>
                    <a:bodyPr/>
                    <a:lstStyle/>
                    <a:p>
                      <a:pPr algn="ctr"/>
                      <a:r>
                        <a:rPr lang="en-US" sz="800" b="1" dirty="0">
                          <a:latin typeface="Calibri" pitchFamily="34" charset="0"/>
                        </a:rPr>
                        <a:t>Pre-production</a:t>
                      </a:r>
                    </a:p>
                  </a:txBody>
                  <a:tcPr marL="0" marR="0" marT="0" marB="0" anchor="ctr">
                    <a:solidFill>
                      <a:srgbClr val="0066FF">
                        <a:alpha val="49804"/>
                      </a:srgbClr>
                    </a:solidFill>
                  </a:tcPr>
                </a:tc>
                <a:tc>
                  <a:txBody>
                    <a:bodyPr/>
                    <a:lstStyle/>
                    <a:p>
                      <a:pPr algn="ctr"/>
                      <a:r>
                        <a:rPr lang="en-US" sz="800" b="1" dirty="0">
                          <a:latin typeface="Calibri" pitchFamily="34" charset="0"/>
                        </a:rPr>
                        <a:t>Production</a:t>
                      </a:r>
                    </a:p>
                  </a:txBody>
                  <a:tcPr marL="0" marR="0" marT="0" marB="0" anchor="ctr">
                    <a:solidFill>
                      <a:srgbClr val="0066FF">
                        <a:alpha val="49804"/>
                      </a:srgbClr>
                    </a:solidFill>
                  </a:tcPr>
                </a:tc>
                <a:tc>
                  <a:txBody>
                    <a:bodyPr/>
                    <a:lstStyle/>
                    <a:p>
                      <a:pPr algn="ctr"/>
                      <a:r>
                        <a:rPr lang="en-US" sz="800" b="1" dirty="0">
                          <a:latin typeface="Calibri" pitchFamily="34" charset="0"/>
                        </a:rPr>
                        <a:t>Field Proven</a:t>
                      </a:r>
                    </a:p>
                  </a:txBody>
                  <a:tcPr marL="0" marR="0" marT="0" marB="0" anchor="ctr">
                    <a:solidFill>
                      <a:srgbClr val="6600CC">
                        <a:alpha val="50196"/>
                      </a:srgbClr>
                    </a:solidFill>
                  </a:tcPr>
                </a:tc>
                <a:extLst>
                  <a:ext uri="{0D108BD9-81ED-4DB2-BD59-A6C34878D82A}">
                    <a16:rowId xmlns:a16="http://schemas.microsoft.com/office/drawing/2014/main" val="10001"/>
                  </a:ext>
                </a:extLst>
              </a:tr>
            </a:tbl>
          </a:graphicData>
        </a:graphic>
      </p:graphicFrame>
      <p:sp>
        <p:nvSpPr>
          <p:cNvPr id="10" name="Text Box 773"/>
          <p:cNvSpPr txBox="1">
            <a:spLocks noChangeArrowheads="1"/>
          </p:cNvSpPr>
          <p:nvPr/>
        </p:nvSpPr>
        <p:spPr bwMode="auto">
          <a:xfrm>
            <a:off x="104503" y="5867400"/>
            <a:ext cx="5624168" cy="707874"/>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lIns="91429" tIns="45714" rIns="91429" bIns="45714">
            <a:spAutoFit/>
          </a:bodyPr>
          <a:lstStyle/>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Other Comments</a:t>
            </a:r>
          </a:p>
          <a:p>
            <a:r>
              <a:rPr lang="ja-JP" alt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　　　・　</a:t>
            </a:r>
            <a:r>
              <a:rPr lang="en-US" altLang="ja-JP"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Free Space for comments such as PR of R&amp;D technology and </a:t>
            </a:r>
          </a:p>
          <a:p>
            <a:r>
              <a:rPr lang="en-US" altLang="ja-JP"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              company</a:t>
            </a:r>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p:txBody>
      </p:sp>
      <p:pic>
        <p:nvPicPr>
          <p:cNvPr id="13" name="図 12">
            <a:extLst>
              <a:ext uri="{FF2B5EF4-FFF2-40B4-BE49-F238E27FC236}">
                <a16:creationId xmlns:a16="http://schemas.microsoft.com/office/drawing/2014/main" id="{1DA428C1-2E70-4EFB-936A-37EFA39B35F9}"/>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186809" y="304508"/>
            <a:ext cx="792273" cy="814880"/>
          </a:xfrm>
          <a:prstGeom prst="rect">
            <a:avLst/>
          </a:prstGeom>
        </p:spPr>
      </p:pic>
      <p:sp>
        <p:nvSpPr>
          <p:cNvPr id="14" name="Rectangle 212">
            <a:extLst>
              <a:ext uri="{FF2B5EF4-FFF2-40B4-BE49-F238E27FC236}">
                <a16:creationId xmlns:a16="http://schemas.microsoft.com/office/drawing/2014/main" id="{0B7DC915-D2BC-4181-9805-0016AAC06522}"/>
              </a:ext>
            </a:extLst>
          </p:cNvPr>
          <p:cNvSpPr txBox="1">
            <a:spLocks noChangeArrowheads="1"/>
          </p:cNvSpPr>
          <p:nvPr/>
        </p:nvSpPr>
        <p:spPr>
          <a:xfrm>
            <a:off x="299649" y="-19037"/>
            <a:ext cx="8012203" cy="345571"/>
          </a:xfrm>
          <a:prstGeom prst="rect">
            <a:avLst/>
          </a:prstGeom>
        </p:spPr>
        <p:txBody>
          <a:bodyPr vert="horz" lIns="91429" tIns="45714" rIns="91429" bIns="45714"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base">
              <a:spcAft>
                <a:spcPct val="0"/>
              </a:spcAft>
            </a:pPr>
            <a:r>
              <a:rPr lang="en-US" sz="1600" b="1" dirty="0">
                <a:solidFill>
                  <a:srgbClr val="0050AA"/>
                </a:solidFill>
                <a:latin typeface="Verdana" panose="020B0604030504040204" pitchFamily="34" charset="0"/>
                <a:ea typeface="Verdana" panose="020B0604030504040204" pitchFamily="34" charset="0"/>
                <a:cs typeface="Verdana" panose="020B0604030504040204" pitchFamily="34" charset="0"/>
              </a:rPr>
              <a:t>NF- </a:t>
            </a:r>
            <a:r>
              <a:rPr lang="en-US" sz="1600" b="1" dirty="0" err="1">
                <a:solidFill>
                  <a:srgbClr val="0050AA"/>
                </a:solidFill>
                <a:latin typeface="Verdana" panose="020B0604030504040204" pitchFamily="34" charset="0"/>
                <a:ea typeface="Verdana" panose="020B0604030504040204" pitchFamily="34" charset="0"/>
                <a:cs typeface="Verdana" panose="020B0604030504040204" pitchFamily="34" charset="0"/>
              </a:rPr>
              <a:t>DeepStar</a:t>
            </a:r>
            <a:r>
              <a:rPr lang="en-US" sz="1600" b="1" dirty="0">
                <a:solidFill>
                  <a:srgbClr val="0050AA"/>
                </a:solidFill>
                <a:latin typeface="Verdana" panose="020B0604030504040204" pitchFamily="34" charset="0"/>
                <a:ea typeface="Verdana" panose="020B0604030504040204" pitchFamily="34" charset="0"/>
                <a:cs typeface="Verdana" panose="020B0604030504040204" pitchFamily="34" charset="0"/>
              </a:rPr>
              <a:t> Join R&amp;D Program  -Expression of Interest (EOI)-</a:t>
            </a:r>
          </a:p>
        </p:txBody>
      </p:sp>
    </p:spTree>
    <p:extLst>
      <p:ext uri="{BB962C8B-B14F-4D97-AF65-F5344CB8AC3E}">
        <p14:creationId xmlns:p14="http://schemas.microsoft.com/office/powerpoint/2010/main" val="1501814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12"/>
          <p:cNvSpPr txBox="1">
            <a:spLocks noChangeArrowheads="1"/>
          </p:cNvSpPr>
          <p:nvPr/>
        </p:nvSpPr>
        <p:spPr>
          <a:xfrm>
            <a:off x="138024" y="103846"/>
            <a:ext cx="8012203" cy="722560"/>
          </a:xfrm>
          <a:prstGeom prst="rect">
            <a:avLst/>
          </a:prstGeom>
        </p:spPr>
        <p:txBody>
          <a:bodyPr vert="horz" lIns="91429" tIns="45714" rIns="91429" bIns="45714"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base">
              <a:spcAft>
                <a:spcPct val="0"/>
              </a:spcAft>
            </a:pPr>
            <a:r>
              <a:rPr lang="en-US" sz="1600" b="1" dirty="0">
                <a:solidFill>
                  <a:srgbClr val="0050AA"/>
                </a:solidFill>
                <a:latin typeface="Verdana" panose="020B0604030504040204" pitchFamily="34" charset="0"/>
                <a:ea typeface="Verdana" panose="020B0604030504040204" pitchFamily="34" charset="0"/>
                <a:cs typeface="Verdana" panose="020B0604030504040204" pitchFamily="34" charset="0"/>
              </a:rPr>
              <a:t>[Project Title(</a:t>
            </a:r>
            <a:r>
              <a:rPr lang="ja-JP" altLang="en-US" sz="1600" b="1" dirty="0">
                <a:solidFill>
                  <a:srgbClr val="0050AA"/>
                </a:solidFill>
                <a:latin typeface="Verdana" panose="020B0604030504040204" pitchFamily="34" charset="0"/>
                <a:ea typeface="Verdana" panose="020B0604030504040204" pitchFamily="34" charset="0"/>
                <a:cs typeface="Verdana" panose="020B0604030504040204" pitchFamily="34" charset="0"/>
              </a:rPr>
              <a:t>技術開発アイデアのタイトルを記載ください）</a:t>
            </a:r>
            <a:r>
              <a:rPr lang="en-US" sz="1600" b="1" dirty="0">
                <a:solidFill>
                  <a:srgbClr val="0050AA"/>
                </a:solidFill>
                <a:latin typeface="Verdana" panose="020B0604030504040204" pitchFamily="34" charset="0"/>
                <a:ea typeface="Verdana" panose="020B0604030504040204" pitchFamily="34" charset="0"/>
                <a:cs typeface="Verdana" panose="020B0604030504040204" pitchFamily="34" charset="0"/>
              </a:rPr>
              <a:t>]</a:t>
            </a:r>
          </a:p>
        </p:txBody>
      </p:sp>
      <p:graphicFrame>
        <p:nvGraphicFramePr>
          <p:cNvPr id="6" name="Group 780"/>
          <p:cNvGraphicFramePr>
            <a:graphicFrameLocks noGrp="1"/>
          </p:cNvGraphicFramePr>
          <p:nvPr>
            <p:extLst>
              <p:ext uri="{D42A27DB-BD31-4B8C-83A1-F6EECF244321}">
                <p14:modId xmlns:p14="http://schemas.microsoft.com/office/powerpoint/2010/main" val="2999129434"/>
              </p:ext>
            </p:extLst>
          </p:nvPr>
        </p:nvGraphicFramePr>
        <p:xfrm>
          <a:off x="109973" y="1261872"/>
          <a:ext cx="8702356" cy="1353312"/>
        </p:xfrm>
        <a:graphic>
          <a:graphicData uri="http://schemas.openxmlformats.org/drawingml/2006/table">
            <a:tbl>
              <a:tblPr/>
              <a:tblGrid>
                <a:gridCol w="1774267">
                  <a:extLst>
                    <a:ext uri="{9D8B030D-6E8A-4147-A177-3AD203B41FA5}">
                      <a16:colId xmlns:a16="http://schemas.microsoft.com/office/drawing/2014/main" val="20000"/>
                    </a:ext>
                  </a:extLst>
                </a:gridCol>
                <a:gridCol w="2576911">
                  <a:extLst>
                    <a:ext uri="{9D8B030D-6E8A-4147-A177-3AD203B41FA5}">
                      <a16:colId xmlns:a16="http://schemas.microsoft.com/office/drawing/2014/main" val="20001"/>
                    </a:ext>
                  </a:extLst>
                </a:gridCol>
                <a:gridCol w="1774267">
                  <a:extLst>
                    <a:ext uri="{9D8B030D-6E8A-4147-A177-3AD203B41FA5}">
                      <a16:colId xmlns:a16="http://schemas.microsoft.com/office/drawing/2014/main" val="20002"/>
                    </a:ext>
                  </a:extLst>
                </a:gridCol>
                <a:gridCol w="2576911">
                  <a:extLst>
                    <a:ext uri="{9D8B030D-6E8A-4147-A177-3AD203B41FA5}">
                      <a16:colId xmlns:a16="http://schemas.microsoft.com/office/drawing/2014/main" val="20003"/>
                    </a:ext>
                  </a:extLst>
                </a:gridCol>
              </a:tblGrid>
              <a:tr h="329184">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Application:</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ja-JP" altLang="en-US" sz="800" b="0" i="0" u="none" strike="noStrike" cap="none" normalizeH="0" baseline="0" dirty="0">
                          <a:ln>
                            <a:noFill/>
                          </a:ln>
                          <a:solidFill>
                            <a:schemeClr val="tx1"/>
                          </a:solidFill>
                          <a:effectLst/>
                          <a:latin typeface="Verdana" pitchFamily="34" charset="0"/>
                        </a:rPr>
                        <a:t>開発技術が海洋石油・ガス分野のどういった箇所（分野）に適用できるかを記載ください</a:t>
                      </a: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DeepStar Director:</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defRPr/>
                      </a:pPr>
                      <a:r>
                        <a:rPr kumimoji="0" lang="ja-JP" altLang="en-US" sz="800" b="0" i="0" u="none" strike="noStrike" cap="none" normalizeH="0" baseline="0" dirty="0">
                          <a:ln>
                            <a:noFill/>
                          </a:ln>
                          <a:solidFill>
                            <a:schemeClr val="tx1"/>
                          </a:solidFill>
                          <a:effectLst/>
                          <a:latin typeface="Verdana" pitchFamily="34" charset="0"/>
                        </a:rPr>
                        <a:t>記載しないでください</a:t>
                      </a: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29184">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Focus Area Theme:</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DeepStar Project Manager:</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ja-JP" altLang="en-US" sz="800" b="0" i="0" u="none" strike="noStrike" cap="none" normalizeH="0" baseline="0" dirty="0">
                          <a:ln>
                            <a:noFill/>
                          </a:ln>
                          <a:solidFill>
                            <a:schemeClr val="tx1"/>
                          </a:solidFill>
                          <a:effectLst/>
                          <a:latin typeface="Verdana" pitchFamily="34" charset="0"/>
                        </a:rPr>
                        <a:t>記載しないでください</a:t>
                      </a: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7022">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Strategic Drivers/Category:</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ja-JP" altLang="en-US" sz="800" b="0" i="0" u="none" strike="noStrike" cap="none" normalizeH="0" baseline="0" dirty="0">
                          <a:ln>
                            <a:noFill/>
                          </a:ln>
                          <a:solidFill>
                            <a:schemeClr val="tx1"/>
                          </a:solidFill>
                          <a:effectLst/>
                          <a:latin typeface="Verdana" pitchFamily="34" charset="0"/>
                        </a:rPr>
                        <a:t>当該技術により海洋石油・ガス開発、生産の何が向上するかを記載ください</a:t>
                      </a: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Project Champions:</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ja-JP" altLang="en-US" sz="800" b="0" i="0" u="none" strike="noStrike" cap="none" normalizeH="0" baseline="0" dirty="0">
                          <a:ln>
                            <a:noFill/>
                          </a:ln>
                          <a:solidFill>
                            <a:schemeClr val="tx1"/>
                          </a:solidFill>
                          <a:effectLst/>
                          <a:latin typeface="Verdana" pitchFamily="34" charset="0"/>
                        </a:rPr>
                        <a:t>記載しないでください</a:t>
                      </a: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7022">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Technology Development Stage:</a:t>
                      </a:r>
                    </a:p>
                  </a:txBody>
                  <a:tcPr marR="45720" marT="36576" marB="36576"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ja-JP" altLang="en-US" sz="800" b="0" i="0" u="none" strike="noStrike" cap="none" normalizeH="0" baseline="0" dirty="0">
                          <a:ln>
                            <a:noFill/>
                          </a:ln>
                          <a:solidFill>
                            <a:schemeClr val="tx1"/>
                          </a:solidFill>
                          <a:effectLst/>
                          <a:latin typeface="Verdana" pitchFamily="34" charset="0"/>
                        </a:rPr>
                        <a:t>今回のプロジェクトで目指す開発のレベルを上記数字で記載ください（２</a:t>
                      </a:r>
                      <a:r>
                        <a:rPr kumimoji="0" lang="en-US" altLang="ja-JP" sz="800" b="0" i="0" u="none" strike="noStrike" cap="none" normalizeH="0" baseline="0" dirty="0">
                          <a:ln>
                            <a:noFill/>
                          </a:ln>
                          <a:solidFill>
                            <a:schemeClr val="tx1"/>
                          </a:solidFill>
                          <a:effectLst/>
                          <a:latin typeface="Verdana" pitchFamily="34" charset="0"/>
                        </a:rPr>
                        <a:t>-</a:t>
                      </a:r>
                      <a:r>
                        <a:rPr kumimoji="0" lang="ja-JP" altLang="en-US" sz="800" b="0" i="0" u="none" strike="noStrike" cap="none" normalizeH="0" baseline="0" dirty="0">
                          <a:ln>
                            <a:noFill/>
                          </a:ln>
                          <a:solidFill>
                            <a:schemeClr val="tx1"/>
                          </a:solidFill>
                          <a:effectLst/>
                          <a:latin typeface="Verdana" pitchFamily="34" charset="0"/>
                        </a:rPr>
                        <a:t>４と言った記載方法も可能です）</a:t>
                      </a: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en-US" sz="800" b="1" i="0" u="none" strike="noStrike" cap="none" normalizeH="0" baseline="0" dirty="0">
                          <a:ln>
                            <a:noFill/>
                          </a:ln>
                          <a:solidFill>
                            <a:schemeClr val="bg1"/>
                          </a:solidFill>
                          <a:effectLst/>
                          <a:latin typeface="Verdana" pitchFamily="34" charset="0"/>
                        </a:rPr>
                        <a:t>Proposed Contractors:</a:t>
                      </a: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4EA4"/>
                    </a:solidFill>
                  </a:tcPr>
                </a:tc>
                <a:tc>
                  <a:txBody>
                    <a:bodyPr/>
                    <a:lstStyle/>
                    <a:p>
                      <a:pPr marL="0" marR="0" lvl="0" indent="0" algn="l" defTabSz="914400" rtl="0" eaLnBrk="1" fontAlgn="base" latinLnBrk="0" hangingPunct="1">
                        <a:lnSpc>
                          <a:spcPct val="110000"/>
                        </a:lnSpc>
                        <a:spcBef>
                          <a:spcPct val="0"/>
                        </a:spcBef>
                        <a:spcAft>
                          <a:spcPct val="25000"/>
                        </a:spcAft>
                        <a:buClrTx/>
                        <a:buSzTx/>
                        <a:buFontTx/>
                        <a:buNone/>
                        <a:tabLst>
                          <a:tab pos="457200" algn="l"/>
                          <a:tab pos="520700" algn="l"/>
                          <a:tab pos="1374775" algn="l"/>
                          <a:tab pos="1831975" algn="l"/>
                        </a:tabLst>
                      </a:pPr>
                      <a:r>
                        <a:rPr kumimoji="0" lang="ja-JP" altLang="en-US" sz="800" b="0" i="0" u="none" strike="noStrike" cap="none" normalizeH="0" baseline="0" dirty="0">
                          <a:ln>
                            <a:noFill/>
                          </a:ln>
                          <a:solidFill>
                            <a:schemeClr val="tx1"/>
                          </a:solidFill>
                          <a:effectLst/>
                          <a:latin typeface="Verdana" pitchFamily="34" charset="0"/>
                        </a:rPr>
                        <a:t>貴社名、コンタクトポイント（名前、メール、電話番号）を記載ください</a:t>
                      </a:r>
                      <a:endParaRPr kumimoji="0" lang="en-US" sz="800" b="0" i="0" u="none" strike="noStrike" cap="none" normalizeH="0" baseline="0" dirty="0">
                        <a:ln>
                          <a:noFill/>
                        </a:ln>
                        <a:solidFill>
                          <a:schemeClr val="tx1"/>
                        </a:solidFill>
                        <a:effectLst/>
                        <a:latin typeface="Verdana" pitchFamily="34" charset="0"/>
                      </a:endParaRPr>
                    </a:p>
                  </a:txBody>
                  <a:tcPr marR="45720" marT="36576" marB="36576"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 name="Text Box 773"/>
          <p:cNvSpPr txBox="1">
            <a:spLocks noChangeArrowheads="1"/>
          </p:cNvSpPr>
          <p:nvPr/>
        </p:nvSpPr>
        <p:spPr bwMode="auto">
          <a:xfrm>
            <a:off x="109973" y="2667000"/>
            <a:ext cx="5618698" cy="3016198"/>
          </a:xfrm>
          <a:prstGeom prst="rect">
            <a:avLst/>
          </a:prstGeom>
          <a:noFill/>
          <a:ln w="25400">
            <a:solidFill>
              <a:schemeClr val="tx1">
                <a:lumMod val="85000"/>
                <a:lumOff val="15000"/>
              </a:schemeClr>
            </a:solidFill>
            <a:miter lim="800000"/>
            <a:headEnd/>
            <a:tailEnd/>
          </a:ln>
        </p:spPr>
        <p:txBody>
          <a:bodyPr wrap="square" lIns="91429" tIns="45714" rIns="91429" bIns="45714">
            <a:spAutoFit/>
          </a:bodyPr>
          <a:lstStyle/>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Project Overview:</a:t>
            </a:r>
          </a:p>
          <a:p>
            <a:pPr marL="628596" lvl="1" indent="-171450">
              <a:buFont typeface="Arial" panose="020B0604020202020204" pitchFamily="34" charset="0"/>
              <a:buChar char="•"/>
            </a:pPr>
            <a:r>
              <a:rPr lang="ja-JP" alt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技術開発の概要を２～３行で記載ください。記述の際には、他者にない当該技術の強みや実績（あれば）にも言及ください。</a:t>
            </a:r>
            <a:endPar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Business Case / Impact:</a:t>
            </a:r>
          </a:p>
          <a:p>
            <a:pPr marL="628596" lvl="1" indent="-171450">
              <a:buFont typeface="Arial" panose="020B0604020202020204" pitchFamily="34" charset="0"/>
              <a:buChar char="•"/>
            </a:pPr>
            <a:r>
              <a:rPr lang="ja-JP" alt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開発技術が実用化された場合、実際のビジネスにどのように活用され、どのような（</a:t>
            </a:r>
            <a:r>
              <a:rPr lang="en-US" altLang="ja-JP"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positive</a:t>
            </a:r>
            <a:r>
              <a:rPr lang="ja-JP" alt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な）利益をもたらすかを２～３行で記載ください。</a:t>
            </a:r>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Objective:</a:t>
            </a:r>
          </a:p>
          <a:p>
            <a:pPr marL="628596" lvl="1" indent="-171450">
              <a:buFont typeface="Arial" panose="020B0604020202020204" pitchFamily="34" charset="0"/>
              <a:buChar char="•"/>
            </a:pPr>
            <a:r>
              <a:rPr lang="ja-JP" alt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今回の技術開発の目的を２行以内で記載ください。</a:t>
            </a:r>
            <a:endParaRPr lang="en-US" altLang="ja-JP" sz="1000" b="1" i="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pPr marL="628596" lvl="1" indent="-171450">
              <a:buFont typeface="Arial" panose="020B0604020202020204" pitchFamily="34" charset="0"/>
              <a:buChar char="•"/>
            </a:pPr>
            <a:endParaRPr 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altLang="ja-JP" sz="1000" b="1" dirty="0">
                <a:solidFill>
                  <a:srgbClr val="004EA4"/>
                </a:solidFill>
                <a:latin typeface="Verdana" panose="020B0604030504040204" pitchFamily="34" charset="0"/>
                <a:ea typeface="Verdana" panose="020B0604030504040204" pitchFamily="34" charset="0"/>
                <a:cs typeface="Verdana" panose="020B0604030504040204" pitchFamily="34" charset="0"/>
              </a:rPr>
              <a:t>Scope:</a:t>
            </a:r>
          </a:p>
          <a:p>
            <a:pPr marL="628596" lvl="1" indent="-171450">
              <a:buFont typeface="Arial" panose="020B0604020202020204" pitchFamily="34" charset="0"/>
              <a:buChar char="•"/>
            </a:pPr>
            <a:r>
              <a:rPr lang="ja-JP" alt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第１事業期間で実施予定の技術開発を記載ください（概ねの想定コストを可能であれば記載ください）。</a:t>
            </a:r>
            <a:endParaRPr lang="en-US" altLang="ja-JP" sz="1000" b="1" i="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pPr marL="628596" lvl="1" indent="-171450">
              <a:buFont typeface="Arial" panose="020B0604020202020204" pitchFamily="34" charset="0"/>
              <a:buChar char="•"/>
            </a:pPr>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r>
              <a:rPr lang="en-US" altLang="ja-JP" sz="1000" b="1" dirty="0" err="1">
                <a:solidFill>
                  <a:srgbClr val="004EA4"/>
                </a:solidFill>
                <a:latin typeface="Verdana" panose="020B0604030504040204" pitchFamily="34" charset="0"/>
                <a:ea typeface="Verdana" panose="020B0604030504040204" pitchFamily="34" charset="0"/>
                <a:cs typeface="Verdana" panose="020B0604030504040204" pitchFamily="34" charset="0"/>
              </a:rPr>
              <a:t>Deribarables</a:t>
            </a:r>
            <a:r>
              <a:rPr lang="en-US" altLang="ja-JP" sz="1000" b="1" dirty="0">
                <a:solidFill>
                  <a:srgbClr val="004EA4"/>
                </a:solidFill>
                <a:latin typeface="Verdana" panose="020B0604030504040204" pitchFamily="34" charset="0"/>
                <a:ea typeface="Verdana" panose="020B0604030504040204" pitchFamily="34" charset="0"/>
                <a:cs typeface="Verdana" panose="020B0604030504040204" pitchFamily="34" charset="0"/>
              </a:rPr>
              <a:t>:</a:t>
            </a:r>
          </a:p>
          <a:p>
            <a:pPr marL="628596" lvl="1" indent="-171450">
              <a:buFont typeface="Arial" panose="020B0604020202020204" pitchFamily="34" charset="0"/>
              <a:buChar char="•"/>
            </a:pPr>
            <a:r>
              <a:rPr lang="ja-JP" alt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今回の技術開発により得られる</a:t>
            </a:r>
            <a:r>
              <a:rPr lang="en-US" altLang="ja-JP"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output</a:t>
            </a:r>
            <a:r>
              <a:rPr lang="ja-JP" altLang="en-US" sz="1000" b="1" i="1" dirty="0">
                <a:solidFill>
                  <a:srgbClr val="004EA4"/>
                </a:solidFill>
                <a:latin typeface="Verdana" panose="020B0604030504040204" pitchFamily="34" charset="0"/>
                <a:ea typeface="Verdana" panose="020B0604030504040204" pitchFamily="34" charset="0"/>
                <a:cs typeface="Verdana" panose="020B0604030504040204" pitchFamily="34" charset="0"/>
              </a:rPr>
              <a:t>を２～３行で記載ください。</a:t>
            </a:r>
            <a:endParaRPr lang="en-US" altLang="ja-JP"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pPr marL="628596" lvl="1" indent="-171450">
              <a:buFont typeface="Arial" panose="020B0604020202020204" pitchFamily="34" charset="0"/>
              <a:buChar char="•"/>
            </a:pPr>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p:txBody>
      </p:sp>
      <p:graphicFrame>
        <p:nvGraphicFramePr>
          <p:cNvPr id="12" name="Group 788"/>
          <p:cNvGraphicFramePr>
            <a:graphicFrameLocks noGrp="1"/>
          </p:cNvGraphicFramePr>
          <p:nvPr>
            <p:extLst/>
          </p:nvPr>
        </p:nvGraphicFramePr>
        <p:xfrm>
          <a:off x="5791200" y="5867401"/>
          <a:ext cx="3019251" cy="742700"/>
        </p:xfrm>
        <a:graphic>
          <a:graphicData uri="http://schemas.openxmlformats.org/drawingml/2006/table">
            <a:tbl>
              <a:tblPr/>
              <a:tblGrid>
                <a:gridCol w="1006417">
                  <a:extLst>
                    <a:ext uri="{9D8B030D-6E8A-4147-A177-3AD203B41FA5}">
                      <a16:colId xmlns:a16="http://schemas.microsoft.com/office/drawing/2014/main" val="20000"/>
                    </a:ext>
                  </a:extLst>
                </a:gridCol>
                <a:gridCol w="1006417">
                  <a:extLst>
                    <a:ext uri="{9D8B030D-6E8A-4147-A177-3AD203B41FA5}">
                      <a16:colId xmlns:a16="http://schemas.microsoft.com/office/drawing/2014/main" val="20001"/>
                    </a:ext>
                  </a:extLst>
                </a:gridCol>
                <a:gridCol w="1006417">
                  <a:extLst>
                    <a:ext uri="{9D8B030D-6E8A-4147-A177-3AD203B41FA5}">
                      <a16:colId xmlns:a16="http://schemas.microsoft.com/office/drawing/2014/main" val="20002"/>
                    </a:ext>
                  </a:extLst>
                </a:gridCol>
              </a:tblGrid>
              <a:tr h="223966">
                <a:tc gridSpan="3">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r>
                        <a:rPr kumimoji="0" lang="en-US" sz="900" b="1" i="0" u="none" strike="noStrike" kern="1200" cap="none" normalizeH="0" baseline="0" dirty="0">
                          <a:ln>
                            <a:noFill/>
                          </a:ln>
                          <a:solidFill>
                            <a:schemeClr val="bg1"/>
                          </a:solidFill>
                          <a:effectLst/>
                          <a:latin typeface="Verdana" pitchFamily="34" charset="0"/>
                          <a:ea typeface="+mn-ea"/>
                          <a:cs typeface="+mn-cs"/>
                        </a:rPr>
                        <a:t>Schedule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solidFill>
                      <a:srgbClr val="004EA4"/>
                    </a:solidFill>
                  </a:tcPr>
                </a:tc>
                <a:tc hMerge="1">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1" i="0" u="none" strike="noStrike" kern="1200" cap="none" normalizeH="0" baseline="0" dirty="0">
                        <a:ln>
                          <a:noFill/>
                        </a:ln>
                        <a:solidFill>
                          <a:schemeClr val="bg1"/>
                        </a:solidFill>
                        <a:effectLst/>
                        <a:latin typeface="Verdana"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chemeClr val="accent2">
                        <a:lumMod val="75000"/>
                      </a:schemeClr>
                    </a:solidFill>
                  </a:tcPr>
                </a:tc>
                <a:tc hMerge="1">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1" i="0" u="none" strike="noStrike" kern="1200" cap="none" normalizeH="0" baseline="0" dirty="0">
                        <a:ln>
                          <a:noFill/>
                        </a:ln>
                        <a:solidFill>
                          <a:schemeClr val="bg1"/>
                        </a:solidFill>
                        <a:effectLst/>
                        <a:latin typeface="Verdana" pitchFamily="34"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a:noFill/>
                    </a:lnTlToBr>
                    <a:lnBlToTr>
                      <a:noFill/>
                    </a:lnBlToTr>
                    <a:solidFill>
                      <a:schemeClr val="accent2">
                        <a:lumMod val="75000"/>
                      </a:schemeClr>
                    </a:solidFill>
                  </a:tcPr>
                </a:tc>
                <a:extLst>
                  <a:ext uri="{0D108BD9-81ED-4DB2-BD59-A6C34878D82A}">
                    <a16:rowId xmlns:a16="http://schemas.microsoft.com/office/drawing/2014/main" val="10000"/>
                  </a:ext>
                </a:extLst>
              </a:tr>
              <a:tr h="274832">
                <a:tc>
                  <a:txBody>
                    <a:bodyPr/>
                    <a:lstStyle/>
                    <a:p>
                      <a:pPr marL="0" marR="0" lvl="0" indent="0" algn="ctr" defTabSz="914400" rtl="0" eaLnBrk="1" fontAlgn="base" latinLnBrk="0" hangingPunct="1">
                        <a:lnSpc>
                          <a:spcPct val="100000"/>
                        </a:lnSpc>
                        <a:spcBef>
                          <a:spcPct val="0"/>
                        </a:spcBef>
                        <a:spcAft>
                          <a:spcPts val="0"/>
                        </a:spcAft>
                        <a:buClrTx/>
                        <a:buSzTx/>
                        <a:buFontTx/>
                        <a:buNone/>
                        <a:tabLst>
                          <a:tab pos="288925" algn="l"/>
                          <a:tab pos="577850" algn="l"/>
                          <a:tab pos="863600" algn="l"/>
                          <a:tab pos="1831975" algn="l"/>
                        </a:tabLst>
                      </a:pPr>
                      <a:r>
                        <a:rPr kumimoji="0" lang="en-US" sz="800" b="1" i="0" u="none" strike="noStrike" kern="1200" cap="none" normalizeH="0" baseline="0" dirty="0">
                          <a:ln>
                            <a:noFill/>
                          </a:ln>
                          <a:solidFill>
                            <a:schemeClr val="tx1"/>
                          </a:solidFill>
                          <a:effectLst/>
                          <a:latin typeface="Verdana" pitchFamily="34" charset="0"/>
                          <a:ea typeface="+mn-ea"/>
                          <a:cs typeface="+mn-cs"/>
                        </a:rPr>
                        <a:t>Start Date</a:t>
                      </a:r>
                    </a:p>
                  </a:txBody>
                  <a:tcP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r>
                        <a:rPr kumimoji="0" lang="en-US" sz="800" b="1" i="0" u="none" strike="noStrike" kern="1200" cap="none" normalizeH="0" baseline="0" dirty="0">
                          <a:ln>
                            <a:noFill/>
                          </a:ln>
                          <a:solidFill>
                            <a:schemeClr val="tx1"/>
                          </a:solidFill>
                          <a:effectLst/>
                          <a:latin typeface="Verdana" pitchFamily="34" charset="0"/>
                          <a:ea typeface="+mn-ea"/>
                          <a:cs typeface="+mn-cs"/>
                        </a:rPr>
                        <a:t>End Date</a:t>
                      </a: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r>
                        <a:rPr kumimoji="0" lang="en-US" sz="800" b="1" i="0" u="none" strike="noStrike" kern="1200" cap="none" normalizeH="0" baseline="0" dirty="0">
                          <a:ln>
                            <a:noFill/>
                          </a:ln>
                          <a:solidFill>
                            <a:schemeClr val="tx1"/>
                          </a:solidFill>
                          <a:effectLst/>
                          <a:latin typeface="Verdana" pitchFamily="34" charset="0"/>
                          <a:ea typeface="+mn-ea"/>
                          <a:cs typeface="+mn-cs"/>
                        </a:rPr>
                        <a:t>Budget</a:t>
                      </a:r>
                    </a:p>
                  </a:txBody>
                  <a:tcP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09076">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0" i="0" u="none" strike="noStrike" kern="1200" cap="none" normalizeH="0" baseline="0" dirty="0">
                        <a:ln>
                          <a:noFill/>
                        </a:ln>
                        <a:solidFill>
                          <a:schemeClr val="tx1"/>
                        </a:solidFill>
                        <a:effectLst/>
                        <a:latin typeface="Verdana" pitchFamily="34" charset="0"/>
                        <a:ea typeface="+mn-ea"/>
                        <a:cs typeface="+mn-cs"/>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0" i="0" u="none" strike="noStrike" kern="1200" cap="none" normalizeH="0" baseline="0" dirty="0">
                        <a:ln>
                          <a:noFill/>
                        </a:ln>
                        <a:solidFill>
                          <a:schemeClr val="tx1"/>
                        </a:solidFill>
                        <a:effectLst/>
                        <a:latin typeface="Verdana" pitchFamily="34" charset="0"/>
                        <a:ea typeface="+mn-ea"/>
                        <a:cs typeface="+mn-cs"/>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0000"/>
                        </a:lnSpc>
                        <a:spcBef>
                          <a:spcPct val="0"/>
                        </a:spcBef>
                        <a:spcAft>
                          <a:spcPct val="50000"/>
                        </a:spcAft>
                        <a:buClrTx/>
                        <a:buSzTx/>
                        <a:buFontTx/>
                        <a:buNone/>
                        <a:tabLst>
                          <a:tab pos="288925" algn="l"/>
                          <a:tab pos="577850" algn="l"/>
                          <a:tab pos="863600" algn="l"/>
                          <a:tab pos="1831975" algn="l"/>
                        </a:tabLst>
                      </a:pPr>
                      <a:endParaRPr kumimoji="0" lang="en-US" sz="800" b="0" i="0" u="none" strike="noStrike" kern="1200" cap="none" normalizeH="0" baseline="0" dirty="0">
                        <a:ln>
                          <a:noFill/>
                        </a:ln>
                        <a:solidFill>
                          <a:schemeClr val="tx1"/>
                        </a:solidFill>
                        <a:effectLst/>
                        <a:latin typeface="Verdana" pitchFamily="34" charset="0"/>
                        <a:ea typeface="+mn-ea"/>
                        <a:cs typeface="+mn-cs"/>
                      </a:endParaRPr>
                    </a:p>
                  </a:txBody>
                  <a:tcPr anchor="ctr" horzOverflow="overflow">
                    <a:lnL w="12700" cap="flat" cmpd="sng" algn="ctr">
                      <a:solidFill>
                        <a:schemeClr val="bg1">
                          <a:lumMod val="8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18156" y="326534"/>
            <a:ext cx="760122" cy="764814"/>
          </a:xfrm>
          <a:prstGeom prst="rect">
            <a:avLst/>
          </a:prstGeom>
        </p:spPr>
      </p:pic>
      <p:sp>
        <p:nvSpPr>
          <p:cNvPr id="27" name="Rectangle 26"/>
          <p:cNvSpPr/>
          <p:nvPr/>
        </p:nvSpPr>
        <p:spPr>
          <a:xfrm>
            <a:off x="5791200" y="2667000"/>
            <a:ext cx="3010620" cy="2667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Insert picture here</a:t>
            </a:r>
          </a:p>
          <a:p>
            <a:pPr algn="ctr"/>
            <a:r>
              <a:rPr lang="ja-JP" altLang="en-US" sz="1000" dirty="0">
                <a:solidFill>
                  <a:schemeClr val="tx1"/>
                </a:solidFill>
              </a:rPr>
              <a:t>技術開発アイデアのイメージ図を挿入ください</a:t>
            </a:r>
          </a:p>
          <a:p>
            <a:pPr algn="ctr"/>
            <a:endParaRPr lang="en-US" dirty="0">
              <a:solidFill>
                <a:schemeClr val="tx1"/>
              </a:solidFill>
            </a:endParaRPr>
          </a:p>
        </p:txBody>
      </p:sp>
      <p:graphicFrame>
        <p:nvGraphicFramePr>
          <p:cNvPr id="9" name="Content Placeholder 10"/>
          <p:cNvGraphicFramePr>
            <a:graphicFrameLocks/>
          </p:cNvGraphicFramePr>
          <p:nvPr>
            <p:extLst/>
          </p:nvPr>
        </p:nvGraphicFramePr>
        <p:xfrm>
          <a:off x="109973" y="762000"/>
          <a:ext cx="6781797" cy="423462"/>
        </p:xfrm>
        <a:graphic>
          <a:graphicData uri="http://schemas.openxmlformats.org/drawingml/2006/table">
            <a:tbl>
              <a:tblPr firstRow="1" bandRow="1">
                <a:tableStyleId>{5940675A-B579-460E-94D1-54222C63F5DA}</a:tableStyleId>
              </a:tblPr>
              <a:tblGrid>
                <a:gridCol w="753533">
                  <a:extLst>
                    <a:ext uri="{9D8B030D-6E8A-4147-A177-3AD203B41FA5}">
                      <a16:colId xmlns:a16="http://schemas.microsoft.com/office/drawing/2014/main" val="20000"/>
                    </a:ext>
                  </a:extLst>
                </a:gridCol>
                <a:gridCol w="753533">
                  <a:extLst>
                    <a:ext uri="{9D8B030D-6E8A-4147-A177-3AD203B41FA5}">
                      <a16:colId xmlns:a16="http://schemas.microsoft.com/office/drawing/2014/main" val="20001"/>
                    </a:ext>
                  </a:extLst>
                </a:gridCol>
                <a:gridCol w="753533">
                  <a:extLst>
                    <a:ext uri="{9D8B030D-6E8A-4147-A177-3AD203B41FA5}">
                      <a16:colId xmlns:a16="http://schemas.microsoft.com/office/drawing/2014/main" val="20002"/>
                    </a:ext>
                  </a:extLst>
                </a:gridCol>
                <a:gridCol w="753533">
                  <a:extLst>
                    <a:ext uri="{9D8B030D-6E8A-4147-A177-3AD203B41FA5}">
                      <a16:colId xmlns:a16="http://schemas.microsoft.com/office/drawing/2014/main" val="20003"/>
                    </a:ext>
                  </a:extLst>
                </a:gridCol>
                <a:gridCol w="753533">
                  <a:extLst>
                    <a:ext uri="{9D8B030D-6E8A-4147-A177-3AD203B41FA5}">
                      <a16:colId xmlns:a16="http://schemas.microsoft.com/office/drawing/2014/main" val="20004"/>
                    </a:ext>
                  </a:extLst>
                </a:gridCol>
                <a:gridCol w="753533">
                  <a:extLst>
                    <a:ext uri="{9D8B030D-6E8A-4147-A177-3AD203B41FA5}">
                      <a16:colId xmlns:a16="http://schemas.microsoft.com/office/drawing/2014/main" val="20005"/>
                    </a:ext>
                  </a:extLst>
                </a:gridCol>
                <a:gridCol w="753533">
                  <a:extLst>
                    <a:ext uri="{9D8B030D-6E8A-4147-A177-3AD203B41FA5}">
                      <a16:colId xmlns:a16="http://schemas.microsoft.com/office/drawing/2014/main" val="20006"/>
                    </a:ext>
                  </a:extLst>
                </a:gridCol>
                <a:gridCol w="753533">
                  <a:extLst>
                    <a:ext uri="{9D8B030D-6E8A-4147-A177-3AD203B41FA5}">
                      <a16:colId xmlns:a16="http://schemas.microsoft.com/office/drawing/2014/main" val="20007"/>
                    </a:ext>
                  </a:extLst>
                </a:gridCol>
                <a:gridCol w="753533">
                  <a:extLst>
                    <a:ext uri="{9D8B030D-6E8A-4147-A177-3AD203B41FA5}">
                      <a16:colId xmlns:a16="http://schemas.microsoft.com/office/drawing/2014/main" val="20008"/>
                    </a:ext>
                  </a:extLst>
                </a:gridCol>
              </a:tblGrid>
              <a:tr h="201378">
                <a:tc>
                  <a:txBody>
                    <a:bodyPr/>
                    <a:lstStyle/>
                    <a:p>
                      <a:pPr algn="ctr"/>
                      <a:r>
                        <a:rPr lang="en-US" sz="800" b="1" dirty="0"/>
                        <a:t>1</a:t>
                      </a:r>
                    </a:p>
                  </a:txBody>
                  <a:tcPr anchor="ctr">
                    <a:solidFill>
                      <a:srgbClr val="FF5050">
                        <a:alpha val="50196"/>
                      </a:srgbClr>
                    </a:solidFill>
                  </a:tcPr>
                </a:tc>
                <a:tc>
                  <a:txBody>
                    <a:bodyPr/>
                    <a:lstStyle/>
                    <a:p>
                      <a:pPr algn="ctr"/>
                      <a:r>
                        <a:rPr lang="en-US" sz="800" b="1" dirty="0"/>
                        <a:t>2</a:t>
                      </a:r>
                    </a:p>
                  </a:txBody>
                  <a:tcPr anchor="ctr">
                    <a:solidFill>
                      <a:srgbClr val="FF5050">
                        <a:alpha val="50196"/>
                      </a:srgbClr>
                    </a:solidFill>
                  </a:tcPr>
                </a:tc>
                <a:tc>
                  <a:txBody>
                    <a:bodyPr/>
                    <a:lstStyle/>
                    <a:p>
                      <a:pPr algn="ctr"/>
                      <a:r>
                        <a:rPr lang="en-US" sz="800" b="1" dirty="0"/>
                        <a:t>3</a:t>
                      </a:r>
                    </a:p>
                  </a:txBody>
                  <a:tcPr anchor="ctr">
                    <a:solidFill>
                      <a:srgbClr val="FFFF00">
                        <a:alpha val="50196"/>
                      </a:srgbClr>
                    </a:solidFill>
                  </a:tcPr>
                </a:tc>
                <a:tc>
                  <a:txBody>
                    <a:bodyPr/>
                    <a:lstStyle/>
                    <a:p>
                      <a:pPr algn="ctr"/>
                      <a:r>
                        <a:rPr lang="en-US" sz="800" b="1" dirty="0"/>
                        <a:t>4</a:t>
                      </a:r>
                    </a:p>
                  </a:txBody>
                  <a:tcPr anchor="ctr">
                    <a:solidFill>
                      <a:srgbClr val="FFFF00">
                        <a:alpha val="50196"/>
                      </a:srgbClr>
                    </a:solidFill>
                  </a:tcPr>
                </a:tc>
                <a:tc>
                  <a:txBody>
                    <a:bodyPr/>
                    <a:lstStyle/>
                    <a:p>
                      <a:pPr algn="ctr"/>
                      <a:r>
                        <a:rPr lang="en-US" sz="800" b="1" dirty="0"/>
                        <a:t>5</a:t>
                      </a:r>
                    </a:p>
                  </a:txBody>
                  <a:tcPr anchor="ctr">
                    <a:solidFill>
                      <a:srgbClr val="33CC33">
                        <a:alpha val="50196"/>
                      </a:srgbClr>
                    </a:solidFill>
                  </a:tcPr>
                </a:tc>
                <a:tc>
                  <a:txBody>
                    <a:bodyPr/>
                    <a:lstStyle/>
                    <a:p>
                      <a:pPr algn="ctr"/>
                      <a:r>
                        <a:rPr lang="en-US" sz="800" b="1" dirty="0"/>
                        <a:t>6</a:t>
                      </a:r>
                    </a:p>
                  </a:txBody>
                  <a:tcPr anchor="ctr">
                    <a:solidFill>
                      <a:srgbClr val="33CC33">
                        <a:alpha val="50196"/>
                      </a:srgbClr>
                    </a:solidFill>
                  </a:tcPr>
                </a:tc>
                <a:tc>
                  <a:txBody>
                    <a:bodyPr/>
                    <a:lstStyle/>
                    <a:p>
                      <a:pPr algn="ctr"/>
                      <a:r>
                        <a:rPr lang="en-US" sz="800" b="1" dirty="0"/>
                        <a:t>7</a:t>
                      </a:r>
                    </a:p>
                  </a:txBody>
                  <a:tcPr anchor="ctr">
                    <a:solidFill>
                      <a:srgbClr val="0066FF">
                        <a:alpha val="49804"/>
                      </a:srgbClr>
                    </a:solidFill>
                  </a:tcPr>
                </a:tc>
                <a:tc>
                  <a:txBody>
                    <a:bodyPr/>
                    <a:lstStyle/>
                    <a:p>
                      <a:pPr algn="ctr"/>
                      <a:r>
                        <a:rPr lang="en-US" sz="800" b="1" dirty="0"/>
                        <a:t>8</a:t>
                      </a:r>
                    </a:p>
                  </a:txBody>
                  <a:tcPr anchor="ctr">
                    <a:solidFill>
                      <a:srgbClr val="0066FF">
                        <a:alpha val="49804"/>
                      </a:srgbClr>
                    </a:solidFill>
                  </a:tcPr>
                </a:tc>
                <a:tc>
                  <a:txBody>
                    <a:bodyPr/>
                    <a:lstStyle/>
                    <a:p>
                      <a:pPr algn="ctr"/>
                      <a:r>
                        <a:rPr lang="en-US" sz="800" b="1" dirty="0"/>
                        <a:t>9</a:t>
                      </a:r>
                    </a:p>
                  </a:txBody>
                  <a:tcPr anchor="ctr">
                    <a:solidFill>
                      <a:srgbClr val="6600CC">
                        <a:alpha val="50196"/>
                      </a:srgbClr>
                    </a:solidFill>
                  </a:tcPr>
                </a:tc>
                <a:extLst>
                  <a:ext uri="{0D108BD9-81ED-4DB2-BD59-A6C34878D82A}">
                    <a16:rowId xmlns:a16="http://schemas.microsoft.com/office/drawing/2014/main" val="10000"/>
                  </a:ext>
                </a:extLst>
              </a:tr>
              <a:tr h="210102">
                <a:tc>
                  <a:txBody>
                    <a:bodyPr/>
                    <a:lstStyle/>
                    <a:p>
                      <a:pPr algn="ctr"/>
                      <a:r>
                        <a:rPr lang="en-US" sz="800" b="1" dirty="0">
                          <a:latin typeface="Calibri" pitchFamily="34" charset="0"/>
                        </a:rPr>
                        <a:t>Initiation</a:t>
                      </a:r>
                    </a:p>
                  </a:txBody>
                  <a:tcPr marL="0" marR="0" marT="0" marB="0" anchor="ctr">
                    <a:solidFill>
                      <a:srgbClr val="FF5050">
                        <a:alpha val="50196"/>
                      </a:srgbClr>
                    </a:solidFill>
                  </a:tcPr>
                </a:tc>
                <a:tc>
                  <a:txBody>
                    <a:bodyPr/>
                    <a:lstStyle/>
                    <a:p>
                      <a:pPr algn="ctr"/>
                      <a:r>
                        <a:rPr lang="en-US" sz="800" b="1" dirty="0">
                          <a:latin typeface="Calibri" pitchFamily="34" charset="0"/>
                        </a:rPr>
                        <a:t>Concept</a:t>
                      </a:r>
                    </a:p>
                  </a:txBody>
                  <a:tcPr marL="0" marR="0" marT="0" marB="0" anchor="ctr">
                    <a:solidFill>
                      <a:srgbClr val="FF5050">
                        <a:alpha val="50196"/>
                      </a:srgbClr>
                    </a:solidFill>
                  </a:tcPr>
                </a:tc>
                <a:tc>
                  <a:txBody>
                    <a:bodyPr/>
                    <a:lstStyle/>
                    <a:p>
                      <a:pPr algn="ctr"/>
                      <a:r>
                        <a:rPr lang="en-US" sz="800" b="1" dirty="0">
                          <a:latin typeface="Calibri" pitchFamily="34" charset="0"/>
                        </a:rPr>
                        <a:t>Proof of</a:t>
                      </a:r>
                      <a:r>
                        <a:rPr lang="en-US" sz="800" b="1" baseline="0" dirty="0">
                          <a:latin typeface="Calibri" pitchFamily="34" charset="0"/>
                        </a:rPr>
                        <a:t> Concept</a:t>
                      </a:r>
                      <a:endParaRPr lang="en-US" sz="800" b="1" dirty="0">
                        <a:latin typeface="Calibri" pitchFamily="34" charset="0"/>
                      </a:endParaRPr>
                    </a:p>
                  </a:txBody>
                  <a:tcPr marL="0" marR="0" marT="0" marB="0" anchor="ctr">
                    <a:solidFill>
                      <a:srgbClr val="FFFF00">
                        <a:alpha val="50196"/>
                      </a:srgbClr>
                    </a:solidFill>
                  </a:tcPr>
                </a:tc>
                <a:tc>
                  <a:txBody>
                    <a:bodyPr/>
                    <a:lstStyle/>
                    <a:p>
                      <a:pPr algn="ctr"/>
                      <a:r>
                        <a:rPr lang="en-US" sz="800" b="1" dirty="0">
                          <a:latin typeface="Calibri" pitchFamily="34" charset="0"/>
                        </a:rPr>
                        <a:t>Integration</a:t>
                      </a:r>
                    </a:p>
                  </a:txBody>
                  <a:tcPr marL="0" marR="0" marT="0" marB="0" anchor="ctr">
                    <a:solidFill>
                      <a:srgbClr val="FFFF00">
                        <a:alpha val="50196"/>
                      </a:srgbClr>
                    </a:solidFill>
                  </a:tcPr>
                </a:tc>
                <a:tc>
                  <a:txBody>
                    <a:bodyPr/>
                    <a:lstStyle/>
                    <a:p>
                      <a:pPr algn="ctr"/>
                      <a:r>
                        <a:rPr lang="en-US" sz="800" b="1" dirty="0">
                          <a:latin typeface="Calibri" pitchFamily="34" charset="0"/>
                        </a:rPr>
                        <a:t>Demonstration</a:t>
                      </a:r>
                    </a:p>
                  </a:txBody>
                  <a:tcPr marL="0" marR="0" marT="0" marB="0" anchor="ctr">
                    <a:solidFill>
                      <a:srgbClr val="33CC33">
                        <a:alpha val="50196"/>
                      </a:srgbClr>
                    </a:solidFill>
                  </a:tcPr>
                </a:tc>
                <a:tc>
                  <a:txBody>
                    <a:bodyPr/>
                    <a:lstStyle/>
                    <a:p>
                      <a:pPr algn="ctr"/>
                      <a:r>
                        <a:rPr lang="en-US" sz="800" b="1" dirty="0">
                          <a:latin typeface="Calibri" pitchFamily="34" charset="0"/>
                        </a:rPr>
                        <a:t>Prototype</a:t>
                      </a:r>
                    </a:p>
                  </a:txBody>
                  <a:tcPr marL="0" marR="0" marT="0" marB="0" anchor="ctr">
                    <a:solidFill>
                      <a:srgbClr val="33CC33">
                        <a:alpha val="50196"/>
                      </a:srgbClr>
                    </a:solidFill>
                  </a:tcPr>
                </a:tc>
                <a:tc>
                  <a:txBody>
                    <a:bodyPr/>
                    <a:lstStyle/>
                    <a:p>
                      <a:pPr algn="ctr"/>
                      <a:r>
                        <a:rPr lang="en-US" sz="800" b="1" dirty="0">
                          <a:latin typeface="Calibri" pitchFamily="34" charset="0"/>
                        </a:rPr>
                        <a:t>Pre-production</a:t>
                      </a:r>
                    </a:p>
                  </a:txBody>
                  <a:tcPr marL="0" marR="0" marT="0" marB="0" anchor="ctr">
                    <a:solidFill>
                      <a:srgbClr val="0066FF">
                        <a:alpha val="49804"/>
                      </a:srgbClr>
                    </a:solidFill>
                  </a:tcPr>
                </a:tc>
                <a:tc>
                  <a:txBody>
                    <a:bodyPr/>
                    <a:lstStyle/>
                    <a:p>
                      <a:pPr algn="ctr"/>
                      <a:r>
                        <a:rPr lang="en-US" sz="800" b="1" dirty="0">
                          <a:latin typeface="Calibri" pitchFamily="34" charset="0"/>
                        </a:rPr>
                        <a:t>Production</a:t>
                      </a:r>
                    </a:p>
                  </a:txBody>
                  <a:tcPr marL="0" marR="0" marT="0" marB="0" anchor="ctr">
                    <a:solidFill>
                      <a:srgbClr val="0066FF">
                        <a:alpha val="49804"/>
                      </a:srgbClr>
                    </a:solidFill>
                  </a:tcPr>
                </a:tc>
                <a:tc>
                  <a:txBody>
                    <a:bodyPr/>
                    <a:lstStyle/>
                    <a:p>
                      <a:pPr algn="ctr"/>
                      <a:r>
                        <a:rPr lang="en-US" sz="800" b="1" dirty="0">
                          <a:latin typeface="Calibri" pitchFamily="34" charset="0"/>
                        </a:rPr>
                        <a:t>Field Proven</a:t>
                      </a:r>
                    </a:p>
                  </a:txBody>
                  <a:tcPr marL="0" marR="0" marT="0" marB="0" anchor="ctr">
                    <a:solidFill>
                      <a:srgbClr val="6600CC">
                        <a:alpha val="50196"/>
                      </a:srgbClr>
                    </a:solidFill>
                  </a:tcPr>
                </a:tc>
                <a:extLst>
                  <a:ext uri="{0D108BD9-81ED-4DB2-BD59-A6C34878D82A}">
                    <a16:rowId xmlns:a16="http://schemas.microsoft.com/office/drawing/2014/main" val="10001"/>
                  </a:ext>
                </a:extLst>
              </a:tr>
            </a:tbl>
          </a:graphicData>
        </a:graphic>
      </p:graphicFrame>
      <p:sp>
        <p:nvSpPr>
          <p:cNvPr id="10" name="Text Box 773"/>
          <p:cNvSpPr txBox="1">
            <a:spLocks noChangeArrowheads="1"/>
          </p:cNvSpPr>
          <p:nvPr/>
        </p:nvSpPr>
        <p:spPr bwMode="auto">
          <a:xfrm>
            <a:off x="104503" y="5867400"/>
            <a:ext cx="5624168" cy="707874"/>
          </a:xfrm>
          <a:prstGeom prst="rect">
            <a:avLst/>
          </a:prstGeom>
          <a:ln>
            <a:headEnd/>
            <a:tailEnd/>
          </a:ln>
        </p:spPr>
        <p:style>
          <a:lnRef idx="2">
            <a:schemeClr val="dk1"/>
          </a:lnRef>
          <a:fillRef idx="1">
            <a:schemeClr val="lt1"/>
          </a:fillRef>
          <a:effectRef idx="0">
            <a:schemeClr val="dk1"/>
          </a:effectRef>
          <a:fontRef idx="minor">
            <a:schemeClr val="dk1"/>
          </a:fontRef>
        </p:style>
        <p:txBody>
          <a:bodyPr wrap="square" lIns="91429" tIns="45714" rIns="91429" bIns="45714">
            <a:spAutoFit/>
          </a:bodyPr>
          <a:lstStyle/>
          <a:p>
            <a:r>
              <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Other Comments</a:t>
            </a:r>
          </a:p>
          <a:p>
            <a:pPr marL="628596" lvl="1" indent="-171450">
              <a:buFont typeface="Arial" panose="020B0604020202020204" pitchFamily="34" charset="0"/>
              <a:buChar char="•"/>
            </a:pPr>
            <a:r>
              <a:rPr lang="ja-JP" alt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rPr>
              <a:t>当該技術アイデアにかかる売りなど、自由に記載ください。</a:t>
            </a:r>
            <a:endParaRPr lang="en-US" altLang="ja-JP"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pPr marL="628596" lvl="1" indent="-171450">
              <a:buFont typeface="Arial" panose="020B0604020202020204" pitchFamily="34" charset="0"/>
              <a:buChar char="•"/>
            </a:pPr>
            <a:endParaRPr lang="en-US" altLang="ja-JP"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a:p>
            <a:endParaRPr lang="en-US" sz="1000" b="1" dirty="0">
              <a:solidFill>
                <a:srgbClr val="004EA4"/>
              </a:solidFill>
              <a:latin typeface="Verdana" panose="020B0604030504040204" pitchFamily="34" charset="0"/>
              <a:ea typeface="Verdana" panose="020B0604030504040204" pitchFamily="34" charset="0"/>
              <a:cs typeface="Verdana" panose="020B0604030504040204" pitchFamily="34" charset="0"/>
            </a:endParaRPr>
          </a:p>
        </p:txBody>
      </p:sp>
      <p:pic>
        <p:nvPicPr>
          <p:cNvPr id="13" name="図 12">
            <a:extLst>
              <a:ext uri="{FF2B5EF4-FFF2-40B4-BE49-F238E27FC236}">
                <a16:creationId xmlns:a16="http://schemas.microsoft.com/office/drawing/2014/main" id="{1DA428C1-2E70-4EFB-936A-37EFA39B35F9}"/>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186809" y="304508"/>
            <a:ext cx="792273" cy="814880"/>
          </a:xfrm>
          <a:prstGeom prst="rect">
            <a:avLst/>
          </a:prstGeom>
        </p:spPr>
      </p:pic>
      <p:sp>
        <p:nvSpPr>
          <p:cNvPr id="14" name="Rectangle 212">
            <a:extLst>
              <a:ext uri="{FF2B5EF4-FFF2-40B4-BE49-F238E27FC236}">
                <a16:creationId xmlns:a16="http://schemas.microsoft.com/office/drawing/2014/main" id="{0B7DC915-D2BC-4181-9805-0016AAC06522}"/>
              </a:ext>
            </a:extLst>
          </p:cNvPr>
          <p:cNvSpPr txBox="1">
            <a:spLocks noChangeArrowheads="1"/>
          </p:cNvSpPr>
          <p:nvPr/>
        </p:nvSpPr>
        <p:spPr>
          <a:xfrm>
            <a:off x="299649" y="-19037"/>
            <a:ext cx="8012203" cy="345571"/>
          </a:xfrm>
          <a:prstGeom prst="rect">
            <a:avLst/>
          </a:prstGeom>
        </p:spPr>
        <p:txBody>
          <a:bodyPr vert="horz" lIns="91429" tIns="45714" rIns="91429" bIns="45714"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fontAlgn="base">
              <a:spcAft>
                <a:spcPct val="0"/>
              </a:spcAft>
            </a:pPr>
            <a:r>
              <a:rPr lang="en-US" sz="1600" b="1" dirty="0">
                <a:solidFill>
                  <a:srgbClr val="0050AA"/>
                </a:solidFill>
                <a:latin typeface="Verdana" panose="020B0604030504040204" pitchFamily="34" charset="0"/>
                <a:ea typeface="Verdana" panose="020B0604030504040204" pitchFamily="34" charset="0"/>
                <a:cs typeface="Verdana" panose="020B0604030504040204" pitchFamily="34" charset="0"/>
              </a:rPr>
              <a:t>NF- </a:t>
            </a:r>
            <a:r>
              <a:rPr lang="en-US" sz="1600" b="1" dirty="0" err="1">
                <a:solidFill>
                  <a:srgbClr val="0050AA"/>
                </a:solidFill>
                <a:latin typeface="Verdana" panose="020B0604030504040204" pitchFamily="34" charset="0"/>
                <a:ea typeface="Verdana" panose="020B0604030504040204" pitchFamily="34" charset="0"/>
                <a:cs typeface="Verdana" panose="020B0604030504040204" pitchFamily="34" charset="0"/>
              </a:rPr>
              <a:t>DeepStar</a:t>
            </a:r>
            <a:r>
              <a:rPr lang="en-US" sz="1600" b="1" dirty="0">
                <a:solidFill>
                  <a:srgbClr val="0050AA"/>
                </a:solidFill>
                <a:latin typeface="Verdana" panose="020B0604030504040204" pitchFamily="34" charset="0"/>
                <a:ea typeface="Verdana" panose="020B0604030504040204" pitchFamily="34" charset="0"/>
                <a:cs typeface="Verdana" panose="020B0604030504040204" pitchFamily="34" charset="0"/>
              </a:rPr>
              <a:t> Join R&amp;D Program  -Expression of Interest (EOI)-</a:t>
            </a:r>
          </a:p>
        </p:txBody>
      </p:sp>
      <p:sp>
        <p:nvSpPr>
          <p:cNvPr id="2" name="吹き出し: 角を丸めた四角形 1">
            <a:extLst>
              <a:ext uri="{FF2B5EF4-FFF2-40B4-BE49-F238E27FC236}">
                <a16:creationId xmlns:a16="http://schemas.microsoft.com/office/drawing/2014/main" id="{A61253ED-A8FB-4697-9E56-379F547D0CDF}"/>
              </a:ext>
            </a:extLst>
          </p:cNvPr>
          <p:cNvSpPr/>
          <p:nvPr/>
        </p:nvSpPr>
        <p:spPr>
          <a:xfrm>
            <a:off x="5867400" y="5423535"/>
            <a:ext cx="2930236" cy="398086"/>
          </a:xfrm>
          <a:prstGeom prst="wedgeRoundRectCallout">
            <a:avLst>
              <a:gd name="adj1" fmla="val -21139"/>
              <a:gd name="adj2" fmla="val 100050"/>
              <a:gd name="adj3" fmla="val 16667"/>
            </a:avLst>
          </a:prstGeom>
          <a:noFill/>
          <a:ln w="63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00" dirty="0"/>
              <a:t>技術開発の想定期間（</a:t>
            </a:r>
            <a:r>
              <a:rPr kumimoji="1" lang="en-US" altLang="ja-JP" sz="1000" dirty="0"/>
              <a:t>2019</a:t>
            </a:r>
            <a:r>
              <a:rPr kumimoji="1" lang="ja-JP" altLang="en-US" sz="1000" dirty="0"/>
              <a:t>年</a:t>
            </a:r>
            <a:r>
              <a:rPr kumimoji="1" lang="en-US" altLang="ja-JP" sz="1000" dirty="0"/>
              <a:t>6</a:t>
            </a:r>
            <a:r>
              <a:rPr kumimoji="1" lang="ja-JP" altLang="en-US" sz="1000" dirty="0"/>
              <a:t>月以降</a:t>
            </a:r>
            <a:r>
              <a:rPr kumimoji="1" lang="en-US" altLang="ja-JP" sz="1000" dirty="0"/>
              <a:t>1</a:t>
            </a:r>
            <a:r>
              <a:rPr kumimoji="1" lang="ja-JP" altLang="en-US" sz="1000" dirty="0"/>
              <a:t>年以内）及び想定費用を記入ください</a:t>
            </a:r>
          </a:p>
        </p:txBody>
      </p:sp>
    </p:spTree>
    <p:extLst>
      <p:ext uri="{BB962C8B-B14F-4D97-AF65-F5344CB8AC3E}">
        <p14:creationId xmlns:p14="http://schemas.microsoft.com/office/powerpoint/2010/main" val="37783449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505</Words>
  <Application>Microsoft Office PowerPoint</Application>
  <PresentationFormat>画面に合わせる (4:3)</PresentationFormat>
  <Paragraphs>119</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Arial</vt:lpstr>
      <vt:lpstr>Calibri</vt:lpstr>
      <vt:lpstr>Verdana</vt:lpstr>
      <vt:lpstr>Wingdings</vt:lpstr>
      <vt:lpstr>Office Theme</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2020-01-15T00:35:54Z</dcterms:created>
  <dcterms:modified xsi:type="dcterms:W3CDTF">2020-01-15T00:36:02Z</dcterms:modified>
</cp:coreProperties>
</file>