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0" r:id="rId2"/>
    <p:sldId id="261" r:id="rId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09" autoAdjust="0"/>
  </p:normalViewPr>
  <p:slideViewPr>
    <p:cSldViewPr>
      <p:cViewPr varScale="1">
        <p:scale>
          <a:sx n="68" d="100"/>
          <a:sy n="68" d="100"/>
        </p:scale>
        <p:origin x="38" y="19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855839" y="0"/>
            <a:ext cx="2949786" cy="496967"/>
          </a:xfrm>
          <a:prstGeom prst="rect">
            <a:avLst/>
          </a:prstGeom>
        </p:spPr>
        <p:txBody>
          <a:bodyPr vert="horz" lIns="93324" tIns="46662" rIns="93324" bIns="46662" rtlCol="0"/>
          <a:lstStyle>
            <a:lvl1pPr algn="r">
              <a:defRPr sz="1200"/>
            </a:lvl1pPr>
          </a:lstStyle>
          <a:p>
            <a:fld id="{007A495E-B7E8-4A69-8B97-42110B73E48F}" type="datetimeFigureOut">
              <a:rPr lang="en-US" smtClean="0"/>
              <a:t>1/15/2020</a:t>
            </a:fld>
            <a:endParaRPr lang="en-US"/>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680720" y="4721187"/>
            <a:ext cx="5445760" cy="4472702"/>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40646"/>
            <a:ext cx="2949786" cy="496967"/>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7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7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2794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1/15/2020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a:p>
        </p:txBody>
      </p:sp>
      <p:sp>
        <p:nvSpPr>
          <p:cNvPr id="7" name="Text Box 10"/>
          <p:cNvSpPr txBox="1">
            <a:spLocks noChangeArrowheads="1"/>
          </p:cNvSpPr>
          <p:nvPr userDrawn="1"/>
        </p:nvSpPr>
        <p:spPr bwMode="black">
          <a:xfrm>
            <a:off x="178187" y="6656294"/>
            <a:ext cx="8480904"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NF-</a:t>
            </a:r>
            <a:r>
              <a:rPr lang="en-US" sz="800" kern="1200" dirty="0" err="1">
                <a:solidFill>
                  <a:schemeClr val="accent4">
                    <a:lumMod val="10000"/>
                  </a:schemeClr>
                </a:solidFill>
                <a:latin typeface="Verdana" pitchFamily="34" charset="0"/>
                <a:ea typeface="+mn-ea"/>
                <a:cs typeface="Arial" charset="0"/>
              </a:rPr>
              <a:t>DeepStar</a:t>
            </a:r>
            <a:r>
              <a:rPr lang="en-US" sz="800" kern="1200" dirty="0">
                <a:solidFill>
                  <a:schemeClr val="accent4">
                    <a:lumMod val="10000"/>
                  </a:schemeClr>
                </a:solidFill>
                <a:latin typeface="Verdana" pitchFamily="34" charset="0"/>
                <a:ea typeface="+mn-ea"/>
                <a:cs typeface="Arial" charset="0"/>
              </a:rPr>
              <a:t> Joint Ocean Innovation R&amp;D Program</a:t>
            </a:r>
            <a:endParaRPr lang="en-US" sz="800" dirty="0">
              <a:solidFill>
                <a:srgbClr val="666767"/>
              </a:solidFill>
              <a:cs typeface="+mn-cs"/>
            </a:endParaRP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2719181246"/>
              </p:ext>
            </p:extLst>
          </p:nvPr>
        </p:nvGraphicFramePr>
        <p:xfrm>
          <a:off x="109973" y="1261872"/>
          <a:ext cx="8702356" cy="1326766"/>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No description</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e.g. </a:t>
                      </a:r>
                      <a:r>
                        <a:rPr kumimoji="0" lang="en-US" sz="800" b="0" i="0" u="none" strike="noStrike" cap="none" normalizeH="0" baseline="0" dirty="0" err="1">
                          <a:ln>
                            <a:noFill/>
                          </a:ln>
                          <a:solidFill>
                            <a:schemeClr val="tx1"/>
                          </a:solidFill>
                          <a:effectLst/>
                          <a:latin typeface="Verdana" pitchFamily="34" charset="0"/>
                        </a:rPr>
                        <a:t>Saftey</a:t>
                      </a:r>
                      <a:r>
                        <a:rPr kumimoji="0" lang="en-US" sz="800" b="0" i="0" u="none" strike="noStrike" cap="none" normalizeH="0" baseline="0" dirty="0">
                          <a:ln>
                            <a:noFill/>
                          </a:ln>
                          <a:solidFill>
                            <a:schemeClr val="tx1"/>
                          </a:solidFill>
                          <a:effectLst/>
                          <a:latin typeface="Verdana" pitchFamily="34" charset="0"/>
                        </a:rPr>
                        <a:t> Environment, Cost, Reliability,</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No description </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No description</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1. Companies Name, 2. Contact point (name, e-mail, </a:t>
                      </a:r>
                      <a:r>
                        <a:rPr kumimoji="0" lang="en-US" sz="800" b="0" i="0" u="none" strike="noStrike" cap="none" normalizeH="0" baseline="0" dirty="0" err="1">
                          <a:ln>
                            <a:noFill/>
                          </a:ln>
                          <a:solidFill>
                            <a:schemeClr val="tx1"/>
                          </a:solidFill>
                          <a:effectLst/>
                          <a:latin typeface="Verdana" pitchFamily="34" charset="0"/>
                        </a:rPr>
                        <a:t>tel</a:t>
                      </a:r>
                      <a:r>
                        <a:rPr kumimoji="0" lang="en-US" sz="800" b="0" i="0" u="none" strike="noStrike" cap="none" normalizeH="0" baseline="0" dirty="0">
                          <a:ln>
                            <a:noFill/>
                          </a:ln>
                          <a:solidFill>
                            <a:schemeClr val="tx1"/>
                          </a:solidFill>
                          <a:effectLst/>
                          <a:latin typeface="Verdana" pitchFamily="34" charset="0"/>
                        </a:rPr>
                        <a:t>)</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170086"/>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 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Strength and experiences of the technology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 </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(2-3lines)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to the industry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(within 2lines)</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Task to be Addressed</a:t>
            </a: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Time schedule of R&amp;D, with cost during Phase1 if possible</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Deliberables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 (2-3lines)</a:t>
            </a:r>
          </a:p>
          <a:p>
            <a:pPr marL="628596" lvl="1" indent="-171450">
              <a:buFont typeface="Arial" panose="020B0604020202020204" pitchFamily="34" charset="0"/>
              <a:buChar char="•"/>
            </a:pP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Output by R&amp;D</a:t>
            </a:r>
          </a:p>
          <a:p>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42700"/>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en-US" altLang="ja-JP" sz="1000" dirty="0">
                <a:solidFill>
                  <a:schemeClr val="tx1"/>
                </a:solidFill>
              </a:rPr>
              <a:t>Image of R&amp;D project</a:t>
            </a:r>
            <a:endParaRPr lang="ja-JP" altLang="en-US" sz="1000" dirty="0">
              <a:solidFill>
                <a:schemeClr val="tx1"/>
              </a:solidFill>
            </a:endParaRPr>
          </a:p>
          <a:p>
            <a:pPr algn="ctr"/>
            <a:endParaRPr lang="en-US" dirty="0">
              <a:solidFill>
                <a:schemeClr val="tx1"/>
              </a:solidFill>
            </a:endParaRP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　</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Free Space for comments such as PR of R&amp;D technology and </a:t>
            </a:r>
          </a:p>
          <a:p>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company</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 R&amp;D Program  -Expression of Interest (EOI)-</a:t>
            </a:r>
          </a:p>
        </p:txBody>
      </p:sp>
    </p:spTree>
    <p:extLst>
      <p:ext uri="{BB962C8B-B14F-4D97-AF65-F5344CB8AC3E}">
        <p14:creationId xmlns:p14="http://schemas.microsoft.com/office/powerpoint/2010/main" val="150181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r>
              <a:rPr lang="ja-JP" alt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技術開発アイデアのタイトルを記載ください）</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a:t>
            </a:r>
          </a:p>
        </p:txBody>
      </p:sp>
      <p:graphicFrame>
        <p:nvGraphicFramePr>
          <p:cNvPr id="6" name="Group 780"/>
          <p:cNvGraphicFramePr>
            <a:graphicFrameLocks noGrp="1"/>
          </p:cNvGraphicFramePr>
          <p:nvPr>
            <p:extLst>
              <p:ext uri="{D42A27DB-BD31-4B8C-83A1-F6EECF244321}">
                <p14:modId xmlns:p14="http://schemas.microsoft.com/office/powerpoint/2010/main" val="2999129434"/>
              </p:ext>
            </p:extLst>
          </p:nvPr>
        </p:nvGraphicFramePr>
        <p:xfrm>
          <a:off x="109973" y="1261872"/>
          <a:ext cx="8702356" cy="1353312"/>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開発技術が海洋石油・ガス分野のどういった箇所（分野）に適用できるかを記載ください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Drivers/Category:</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当該技術により海洋石油・ガス開発、生産の何が向上するかを記載ください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記載しないでください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今回のプロジェクトで目指す開発のレベルを上記数字で記載ください（２</a:t>
                      </a:r>
                      <a:r>
                        <a:rPr kumimoji="0" lang="en-US" altLang="ja-JP" sz="800" b="0" i="0" u="none" strike="noStrike" cap="none" normalizeH="0" baseline="0" dirty="0">
                          <a:ln>
                            <a:noFill/>
                          </a:ln>
                          <a:solidFill>
                            <a:schemeClr val="tx1"/>
                          </a:solidFill>
                          <a:effectLst/>
                          <a:latin typeface="Verdana" pitchFamily="34" charset="0"/>
                        </a:rPr>
                        <a:t>-</a:t>
                      </a:r>
                      <a:r>
                        <a:rPr kumimoji="0" lang="ja-JP" altLang="en-US" sz="800" b="0" i="0" u="none" strike="noStrike" cap="none" normalizeH="0" baseline="0" dirty="0">
                          <a:ln>
                            <a:noFill/>
                          </a:ln>
                          <a:solidFill>
                            <a:schemeClr val="tx1"/>
                          </a:solidFill>
                          <a:effectLst/>
                          <a:latin typeface="Verdana" pitchFamily="34" charset="0"/>
                        </a:rPr>
                        <a:t>４と言った記載方法も可能です）</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ja-JP" altLang="en-US" sz="800" b="0" i="0" u="none" strike="noStrike" cap="none" normalizeH="0" baseline="0" dirty="0">
                          <a:ln>
                            <a:noFill/>
                          </a:ln>
                          <a:solidFill>
                            <a:schemeClr val="tx1"/>
                          </a:solidFill>
                          <a:effectLst/>
                          <a:latin typeface="Verdana" pitchFamily="34" charset="0"/>
                        </a:rPr>
                        <a:t>貴社名、コンタクトポイント（名前、メール、電話番号）を記載ください</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016198"/>
          </a:xfrm>
          <a:prstGeom prst="rect">
            <a:avLst/>
          </a:prstGeom>
          <a:noFill/>
          <a:ln w="25400">
            <a:solidFill>
              <a:schemeClr val="tx1">
                <a:lumMod val="85000"/>
                <a:lumOff val="15000"/>
              </a:schemeClr>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技術開発の概要を２～３行で記載ください。記述の際には、他者にない当該技術の強みや実績（あれば）にも言及ください。</a:t>
            </a: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開発技術が実用化された場合、実際のビジネスにどのように活用され、どのような（</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positive</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な）利益をもたらすかを２～３行で記載ください。</a:t>
            </a: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今回の技術開発の目的を２行以内で記載ください。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Scope:</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第１事業期間で実施予定の技術開発を記載ください（概ねの想定コストを可能であれば記載ください）。</a:t>
            </a:r>
            <a:endPar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altLang="ja-JP" sz="1000" b="1" dirty="0" err="1">
                <a:solidFill>
                  <a:srgbClr val="004EA4"/>
                </a:solidFill>
                <a:latin typeface="Verdana" panose="020B0604030504040204" pitchFamily="34" charset="0"/>
                <a:ea typeface="Verdana" panose="020B0604030504040204" pitchFamily="34" charset="0"/>
                <a:cs typeface="Verdana" panose="020B0604030504040204" pitchFamily="34" charset="0"/>
              </a:rPr>
              <a:t>Deribarables</a:t>
            </a:r>
            <a:r>
              <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rPr>
              <a:t>:</a:t>
            </a:r>
          </a:p>
          <a:p>
            <a:pPr marL="628596" lvl="1" indent="-171450">
              <a:buFont typeface="Arial" panose="020B0604020202020204" pitchFamily="34" charset="0"/>
              <a:buChar char="•"/>
            </a:pP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今回の技術開発により得られる</a:t>
            </a:r>
            <a:r>
              <a:rPr lang="en-US" altLang="ja-JP"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output</a:t>
            </a:r>
            <a:r>
              <a:rPr lang="ja-JP" alt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を２～３行で記載ください。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nvPr>
        </p:nvGraphicFramePr>
        <p:xfrm>
          <a:off x="5791200" y="5867401"/>
          <a:ext cx="3019251" cy="742700"/>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156" y="326534"/>
            <a:ext cx="760122" cy="764814"/>
          </a:xfrm>
          <a:prstGeom prst="rect">
            <a:avLst/>
          </a:prstGeom>
        </p:spPr>
      </p:pic>
      <p:sp>
        <p:nvSpPr>
          <p:cNvPr id="27" name="Rectangle 26"/>
          <p:cNvSpPr/>
          <p:nvPr/>
        </p:nvSpPr>
        <p:spPr>
          <a:xfrm>
            <a:off x="5791200" y="2667000"/>
            <a:ext cx="301062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a:p>
            <a:pPr algn="ctr"/>
            <a:r>
              <a:rPr lang="ja-JP" altLang="en-US" sz="1000" dirty="0">
                <a:solidFill>
                  <a:schemeClr val="tx1"/>
                </a:solidFill>
              </a:rPr>
              <a:t>技術開発アイデアのイメージ図を挿入ください</a:t>
            </a:r>
          </a:p>
          <a:p>
            <a:pPr algn="ctr"/>
            <a:endParaRPr lang="en-US" dirty="0">
              <a:solidFill>
                <a:schemeClr val="tx1"/>
              </a:solidFill>
            </a:endParaRPr>
          </a:p>
        </p:txBody>
      </p:sp>
      <p:graphicFrame>
        <p:nvGraphicFramePr>
          <p:cNvPr id="9" name="Content Placeholder 10"/>
          <p:cNvGraphicFramePr>
            <a:graphicFrameLocks/>
          </p:cNvGraphicFramePr>
          <p:nvPr>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4503" y="5867400"/>
            <a:ext cx="5624168" cy="707874"/>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Other Comments</a:t>
            </a:r>
          </a:p>
          <a:p>
            <a:pPr marL="628596" lvl="1" indent="-171450">
              <a:buFont typeface="Arial" panose="020B0604020202020204" pitchFamily="34" charset="0"/>
              <a:buChar char="•"/>
            </a:pPr>
            <a:r>
              <a:rPr lang="ja-JP" alt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当該技術アイデアにかかる売りなど、自由に記載ください。</a:t>
            </a: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pPr marL="628596" lvl="1" indent="-171450">
              <a:buFont typeface="Arial" panose="020B0604020202020204" pitchFamily="34" charset="0"/>
              <a:buChar char="•"/>
            </a:pPr>
            <a:endParaRPr lang="en-US" altLang="ja-JP"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図 12">
            <a:extLst>
              <a:ext uri="{FF2B5EF4-FFF2-40B4-BE49-F238E27FC236}">
                <a16:creationId xmlns:a16="http://schemas.microsoft.com/office/drawing/2014/main" id="{1DA428C1-2E70-4EFB-936A-37EFA39B35F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86809" y="304508"/>
            <a:ext cx="792273" cy="814880"/>
          </a:xfrm>
          <a:prstGeom prst="rect">
            <a:avLst/>
          </a:prstGeom>
        </p:spPr>
      </p:pic>
      <p:sp>
        <p:nvSpPr>
          <p:cNvPr id="14" name="Rectangle 212">
            <a:extLst>
              <a:ext uri="{FF2B5EF4-FFF2-40B4-BE49-F238E27FC236}">
                <a16:creationId xmlns:a16="http://schemas.microsoft.com/office/drawing/2014/main" id="{0B7DC915-D2BC-4181-9805-0016AAC06522}"/>
              </a:ext>
            </a:extLst>
          </p:cNvPr>
          <p:cNvSpPr txBox="1">
            <a:spLocks noChangeArrowheads="1"/>
          </p:cNvSpPr>
          <p:nvPr/>
        </p:nvSpPr>
        <p:spPr>
          <a:xfrm>
            <a:off x="299649" y="-19037"/>
            <a:ext cx="8012203" cy="345571"/>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NF- </a:t>
            </a:r>
            <a:r>
              <a:rPr lang="en-US" sz="1600" b="1" dirty="0" err="1">
                <a:solidFill>
                  <a:srgbClr val="0050AA"/>
                </a:solidFill>
                <a:latin typeface="Verdana" panose="020B0604030504040204" pitchFamily="34" charset="0"/>
                <a:ea typeface="Verdana" panose="020B0604030504040204" pitchFamily="34" charset="0"/>
                <a:cs typeface="Verdana" panose="020B0604030504040204" pitchFamily="34" charset="0"/>
              </a:rPr>
              <a:t>DeepStar</a:t>
            </a: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 Join R&amp;D Program  -Expression of Interest (EOI)-</a:t>
            </a:r>
          </a:p>
        </p:txBody>
      </p:sp>
      <p:sp>
        <p:nvSpPr>
          <p:cNvPr id="2" name="吹き出し: 角を丸めた四角形 1">
            <a:extLst>
              <a:ext uri="{FF2B5EF4-FFF2-40B4-BE49-F238E27FC236}">
                <a16:creationId xmlns:a16="http://schemas.microsoft.com/office/drawing/2014/main" id="{A61253ED-A8FB-4697-9E56-379F547D0CDF}"/>
              </a:ext>
            </a:extLst>
          </p:cNvPr>
          <p:cNvSpPr/>
          <p:nvPr/>
        </p:nvSpPr>
        <p:spPr>
          <a:xfrm>
            <a:off x="5867400" y="5423535"/>
            <a:ext cx="2930236" cy="398086"/>
          </a:xfrm>
          <a:prstGeom prst="wedgeRoundRectCallout">
            <a:avLst>
              <a:gd name="adj1" fmla="val -21139"/>
              <a:gd name="adj2" fmla="val 100050"/>
              <a:gd name="adj3" fmla="val 16667"/>
            </a:avLst>
          </a:prstGeom>
          <a:no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a:t>技術開発の想定期間（</a:t>
            </a:r>
            <a:r>
              <a:rPr kumimoji="1" lang="en-US" altLang="ja-JP" sz="1000" dirty="0"/>
              <a:t>2019</a:t>
            </a:r>
            <a:r>
              <a:rPr kumimoji="1" lang="ja-JP" altLang="en-US" sz="1000" dirty="0"/>
              <a:t>年</a:t>
            </a:r>
            <a:r>
              <a:rPr kumimoji="1" lang="en-US" altLang="ja-JP" sz="1000" dirty="0"/>
              <a:t>6</a:t>
            </a:r>
            <a:r>
              <a:rPr kumimoji="1" lang="ja-JP" altLang="en-US" sz="1000" dirty="0"/>
              <a:t>月以降</a:t>
            </a:r>
            <a:r>
              <a:rPr kumimoji="1" lang="en-US" altLang="ja-JP" sz="1000" dirty="0"/>
              <a:t>1</a:t>
            </a:r>
            <a:r>
              <a:rPr kumimoji="1" lang="ja-JP" altLang="en-US" sz="1000" dirty="0"/>
              <a:t>年以内）及び想定費用を記入ください</a:t>
            </a:r>
          </a:p>
        </p:txBody>
      </p:sp>
    </p:spTree>
    <p:extLst>
      <p:ext uri="{BB962C8B-B14F-4D97-AF65-F5344CB8AC3E}">
        <p14:creationId xmlns:p14="http://schemas.microsoft.com/office/powerpoint/2010/main" val="3778344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画面に合わせる (4:3)</PresentationFormat>
  <Paragraphs>119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Verdana</vt:lpstr>
      <vt:lpstr>Wingdings</vt:lpstr>
      <vt:lpstr>Office Theme</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2020-01-15T00:35:54Z</dcterms:created>
  <dcterms:modified xsi:type="dcterms:W3CDTF">2020-01-15T00:36:02Z</dcterms:modified>
</cp:coreProperties>
</file>