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0" r:id="rId2"/>
    <p:sldId id="261" r:id="rId3"/>
    <p:sldId id="262" r:id="rId4"/>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53" autoAdjust="0"/>
    <p:restoredTop sz="95923" autoAdjust="0"/>
  </p:normalViewPr>
  <p:slideViewPr>
    <p:cSldViewPr>
      <p:cViewPr varScale="1">
        <p:scale>
          <a:sx n="128" d="100"/>
          <a:sy n="128" d="100"/>
        </p:scale>
        <p:origin x="2248"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007A495E-B7E8-4A69-8B97-42110B73E48F}" type="datetimeFigureOut">
              <a:rPr lang="en-US" smtClean="0"/>
              <a:t>1/13/22</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94E77331-6B83-4A9E-98D3-E40B191DEF5B}" type="slidenum">
              <a:rPr lang="en-US" smtClean="0"/>
              <a:t>‹#›</a:t>
            </a:fld>
            <a:endParaRPr lang="en-US"/>
          </a:p>
        </p:txBody>
      </p:sp>
    </p:spTree>
    <p:extLst>
      <p:ext uri="{BB962C8B-B14F-4D97-AF65-F5344CB8AC3E}">
        <p14:creationId xmlns:p14="http://schemas.microsoft.com/office/powerpoint/2010/main" val="3411112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58693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42794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302">
              <a:defRPr/>
            </a:pPr>
            <a:endParaRPr kumimoji="1" lang="ja-JP" altLang="en-US" dirty="0"/>
          </a:p>
        </p:txBody>
      </p:sp>
      <p:sp>
        <p:nvSpPr>
          <p:cNvPr id="4" name="スライド番号プレースホルダー 3"/>
          <p:cNvSpPr>
            <a:spLocks noGrp="1"/>
          </p:cNvSpPr>
          <p:nvPr>
            <p:ph type="sldNum" sz="quarter" idx="10"/>
          </p:nvPr>
        </p:nvSpPr>
        <p:spPr/>
        <p:txBody>
          <a:bodyPr/>
          <a:lstStyle/>
          <a:p>
            <a:pPr defTabSz="914302">
              <a:defRPr/>
            </a:pPr>
            <a:fld id="{F3700423-B691-4E1D-8243-8AF21F342434}" type="slidenum">
              <a:rPr lang="ja-JP" altLang="en-US">
                <a:solidFill>
                  <a:prstClr val="black"/>
                </a:solidFill>
                <a:latin typeface="游ゴシック" panose="020F0502020204030204"/>
                <a:ea typeface="游ゴシック" panose="020B0400000000000000" pitchFamily="50" charset="-128"/>
              </a:rPr>
              <a:pPr defTabSz="914302">
                <a:defRPr/>
              </a:pPr>
              <a:t>3</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713292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0B0BD15-55B9-4208-9D38-F31AAD56BE3C}" type="datetimeFigureOut">
              <a:rPr lang="en-US" smtClean="0"/>
              <a:t>1/13/22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1793847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B0BD15-55B9-4208-9D38-F31AAD56BE3C}" type="datetimeFigureOut">
              <a:rPr lang="en-US" smtClean="0"/>
              <a:t>1/13/22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1153940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B0BD15-55B9-4208-9D38-F31AAD56BE3C}" type="datetimeFigureOut">
              <a:rPr lang="en-US" smtClean="0"/>
              <a:t>1/13/22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37689059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ユーザー設定レイアウト">
    <p:spTree>
      <p:nvGrpSpPr>
        <p:cNvPr id="1" name=""/>
        <p:cNvGrpSpPr/>
        <p:nvPr/>
      </p:nvGrpSpPr>
      <p:grpSpPr>
        <a:xfrm>
          <a:off x="0" y="0"/>
          <a:ext cx="0" cy="0"/>
          <a:chOff x="0" y="0"/>
          <a:chExt cx="0" cy="0"/>
        </a:xfrm>
      </p:grpSpPr>
      <p:pic>
        <p:nvPicPr>
          <p:cNvPr id="9" name="図 8"/>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26920" y="5690586"/>
            <a:ext cx="9090160" cy="1149658"/>
          </a:xfrm>
          <a:prstGeom prst="rect">
            <a:avLst/>
          </a:prstGeom>
        </p:spPr>
      </p:pic>
      <p:sp>
        <p:nvSpPr>
          <p:cNvPr id="3" name="日付プレースホルダー 2"/>
          <p:cNvSpPr>
            <a:spLocks noGrp="1"/>
          </p:cNvSpPr>
          <p:nvPr>
            <p:ph type="dt" sz="half" idx="10"/>
          </p:nvPr>
        </p:nvSpPr>
        <p:spPr/>
        <p:txBody>
          <a:bodyPr/>
          <a:lstStyle/>
          <a:p>
            <a:fld id="{157E87A7-09B1-4543-849C-505504B586D3}" type="datetime1">
              <a:rPr kumimoji="1" lang="ja-JP" altLang="en-US" smtClean="0"/>
              <a:t>2022/1/13</a:t>
            </a:fld>
            <a:endParaRPr kumimoji="1" lang="ja-JP" altLang="en-US" dirty="0"/>
          </a:p>
        </p:txBody>
      </p:sp>
      <p:pic>
        <p:nvPicPr>
          <p:cNvPr id="10" name="図 9"/>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12852" y="20272"/>
            <a:ext cx="9090160" cy="1074198"/>
          </a:xfrm>
          <a:prstGeom prst="rect">
            <a:avLst/>
          </a:prstGeom>
        </p:spPr>
      </p:pic>
      <p:sp>
        <p:nvSpPr>
          <p:cNvPr id="4" name="フッター プレースホルダー 3"/>
          <p:cNvSpPr>
            <a:spLocks noGrp="1"/>
          </p:cNvSpPr>
          <p:nvPr>
            <p:ph type="ftr" sz="quarter" idx="11"/>
          </p:nvPr>
        </p:nvSpPr>
        <p:spPr/>
        <p:txBody>
          <a:bodyPr/>
          <a:lstStyle/>
          <a:p>
            <a:endParaRPr kumimoji="1" lang="ja-JP" altLang="en-US" dirty="0"/>
          </a:p>
        </p:txBody>
      </p:sp>
      <p:sp>
        <p:nvSpPr>
          <p:cNvPr id="6" name="Slide Number Placeholder 5"/>
          <p:cNvSpPr txBox="1">
            <a:spLocks/>
          </p:cNvSpPr>
          <p:nvPr userDrawn="1"/>
        </p:nvSpPr>
        <p:spPr>
          <a:xfrm>
            <a:off x="8688482" y="6462941"/>
            <a:ext cx="400032" cy="258536"/>
          </a:xfrm>
          <a:prstGeom prst="rect">
            <a:avLst/>
          </a:prstGeom>
        </p:spPr>
        <p:txBody>
          <a:bodyPr vert="horz" lIns="84406" tIns="42203" rIns="84406" bIns="42203" rtlCol="0" anchor="ctr"/>
          <a:lstStyle>
            <a:defPPr>
              <a:defRPr lang="ja-JP"/>
            </a:defPPr>
            <a:lvl1pPr marL="0" algn="r" defTabSz="914400" rtl="0" eaLnBrk="1" latinLnBrk="0" hangingPunct="1">
              <a:defRPr kumimoji="1" sz="1600" b="1" kern="1200">
                <a:solidFill>
                  <a:schemeClr val="bg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231C1AF-E080-49AF-82AD-AD5EBE494B1D}" type="slidenum">
              <a:rPr lang="ja-JP" altLang="en-US" sz="1477" smtClean="0">
                <a:solidFill>
                  <a:schemeClr val="accent1"/>
                </a:solidFill>
              </a:rPr>
              <a:pPr/>
              <a:t>‹#›</a:t>
            </a:fld>
            <a:endParaRPr lang="ja-JP" altLang="en-US" sz="1477" dirty="0">
              <a:solidFill>
                <a:schemeClr val="accent1"/>
              </a:solidFill>
            </a:endParaRPr>
          </a:p>
        </p:txBody>
      </p:sp>
      <p:sp>
        <p:nvSpPr>
          <p:cNvPr id="7" name="Title 1"/>
          <p:cNvSpPr>
            <a:spLocks noGrp="1"/>
          </p:cNvSpPr>
          <p:nvPr>
            <p:ph type="title"/>
          </p:nvPr>
        </p:nvSpPr>
        <p:spPr>
          <a:xfrm>
            <a:off x="742012" y="158044"/>
            <a:ext cx="8401988" cy="736966"/>
          </a:xfrm>
        </p:spPr>
        <p:txBody>
          <a:bodyPr>
            <a:noAutofit/>
          </a:bodyPr>
          <a:lstStyle>
            <a:lvl1pPr>
              <a:defRPr sz="2585" b="1">
                <a:solidFill>
                  <a:schemeClr val="accent1"/>
                </a:solidFill>
              </a:defRPr>
            </a:lvl1pPr>
          </a:lstStyle>
          <a:p>
            <a:r>
              <a:rPr lang="ja-JP" altLang="en-US" dirty="0"/>
              <a:t>マスター タイトルの書式設定</a:t>
            </a:r>
            <a:endParaRPr lang="en-US" dirty="0"/>
          </a:p>
        </p:txBody>
      </p:sp>
      <p:sp>
        <p:nvSpPr>
          <p:cNvPr id="8" name="Content Placeholder 2"/>
          <p:cNvSpPr>
            <a:spLocks noGrp="1"/>
          </p:cNvSpPr>
          <p:nvPr>
            <p:ph idx="1"/>
          </p:nvPr>
        </p:nvSpPr>
        <p:spPr>
          <a:xfrm>
            <a:off x="172090" y="983848"/>
            <a:ext cx="8858549" cy="5161771"/>
          </a:xfrm>
        </p:spPr>
        <p:txBody>
          <a:bodyPr>
            <a:normAutofit/>
          </a:bodyPr>
          <a:lstStyle>
            <a:lvl1pPr>
              <a:defRPr sz="1846">
                <a:solidFill>
                  <a:schemeClr val="accent1"/>
                </a:solidFill>
              </a:defRPr>
            </a:lvl1pPr>
            <a:lvl2pPr>
              <a:defRPr sz="1662">
                <a:solidFill>
                  <a:schemeClr val="accent1"/>
                </a:solidFill>
              </a:defRPr>
            </a:lvl2pPr>
            <a:lvl3pPr>
              <a:defRPr sz="1477">
                <a:solidFill>
                  <a:schemeClr val="accent1"/>
                </a:solidFill>
              </a:defRPr>
            </a:lvl3pPr>
            <a:lvl4pPr>
              <a:defRPr sz="1292">
                <a:solidFill>
                  <a:schemeClr val="accent1"/>
                </a:solidFill>
              </a:defRPr>
            </a:lvl4pPr>
            <a:lvl5pPr>
              <a:defRPr sz="1292">
                <a:solidFill>
                  <a:schemeClr val="accent1"/>
                </a:solidFill>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pic>
        <p:nvPicPr>
          <p:cNvPr id="12" name="図 11">
            <a:extLst>
              <a:ext uri="{FF2B5EF4-FFF2-40B4-BE49-F238E27FC236}">
                <a16:creationId xmlns:a16="http://schemas.microsoft.com/office/drawing/2014/main" id="{6CE4A412-3BA2-4A92-A715-C4F03991EB72}"/>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2852" y="50201"/>
            <a:ext cx="792273" cy="814880"/>
          </a:xfrm>
          <a:prstGeom prst="rect">
            <a:avLst/>
          </a:prstGeom>
        </p:spPr>
      </p:pic>
    </p:spTree>
    <p:extLst>
      <p:ext uri="{BB962C8B-B14F-4D97-AF65-F5344CB8AC3E}">
        <p14:creationId xmlns:p14="http://schemas.microsoft.com/office/powerpoint/2010/main" val="437432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B0BD15-55B9-4208-9D38-F31AAD56BE3C}" type="datetimeFigureOut">
              <a:rPr lang="en-US" smtClean="0"/>
              <a:t>1/13/22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3566893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B0BD15-55B9-4208-9D38-F31AAD56BE3C}" type="datetimeFigureOut">
              <a:rPr lang="en-US" smtClean="0"/>
              <a:t>1/13/22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3642098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0B0BD15-55B9-4208-9D38-F31AAD56BE3C}" type="datetimeFigureOut">
              <a:rPr lang="en-US" smtClean="0"/>
              <a:t>1/13/22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1720091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0B0BD15-55B9-4208-9D38-F31AAD56BE3C}" type="datetimeFigureOut">
              <a:rPr lang="en-US" smtClean="0"/>
              <a:t>1/13/22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1021675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0B0BD15-55B9-4208-9D38-F31AAD56BE3C}" type="datetimeFigureOut">
              <a:rPr lang="en-US" smtClean="0"/>
              <a:t>1/13/22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1582099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B0BD15-55B9-4208-9D38-F31AAD56BE3C}" type="datetimeFigureOut">
              <a:rPr lang="en-US" smtClean="0"/>
              <a:t>1/13/22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3146792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B0BD15-55B9-4208-9D38-F31AAD56BE3C}" type="datetimeFigureOut">
              <a:rPr lang="en-US" smtClean="0"/>
              <a:t>1/13/22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2335986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B0BD15-55B9-4208-9D38-F31AAD56BE3C}" type="datetimeFigureOut">
              <a:rPr lang="en-US" smtClean="0"/>
              <a:t>1/13/22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129864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B0BD15-55B9-4208-9D38-F31AAD56BE3C}" type="datetimeFigureOut">
              <a:rPr lang="en-US" smtClean="0"/>
              <a:t>1/13/22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C585F0-9B0D-407B-A455-1C6091C63968}" type="slidenum">
              <a:rPr lang="en-US" smtClean="0"/>
              <a:t>‹#›</a:t>
            </a:fld>
            <a:endParaRPr lang="en-US"/>
          </a:p>
        </p:txBody>
      </p:sp>
      <p:sp>
        <p:nvSpPr>
          <p:cNvPr id="7" name="Text Box 10"/>
          <p:cNvSpPr txBox="1">
            <a:spLocks noChangeArrowheads="1"/>
          </p:cNvSpPr>
          <p:nvPr userDrawn="1"/>
        </p:nvSpPr>
        <p:spPr bwMode="black">
          <a:xfrm>
            <a:off x="178187" y="6656294"/>
            <a:ext cx="8480904" cy="123111"/>
          </a:xfrm>
          <a:prstGeom prst="rect">
            <a:avLst/>
          </a:prstGeom>
          <a:noFill/>
          <a:ln w="9525">
            <a:noFill/>
            <a:miter lim="800000"/>
            <a:headEnd/>
            <a:tailEnd/>
          </a:ln>
          <a:effectLst/>
        </p:spPr>
        <p:txBody>
          <a:bodyPr wrap="square" lIns="0" tIns="0" rIns="0" bIns="0">
            <a:spAutoFit/>
          </a:bodyPr>
          <a:lstStyle/>
          <a:p>
            <a:r>
              <a:rPr lang="en-US" sz="800" kern="1200" dirty="0">
                <a:solidFill>
                  <a:schemeClr val="accent4">
                    <a:lumMod val="10000"/>
                  </a:schemeClr>
                </a:solidFill>
                <a:latin typeface="Verdana" pitchFamily="34" charset="0"/>
                <a:ea typeface="+mn-ea"/>
                <a:cs typeface="Arial" charset="0"/>
              </a:rPr>
              <a:t>NF-</a:t>
            </a:r>
            <a:r>
              <a:rPr lang="en-US" sz="800" kern="1200" dirty="0" err="1">
                <a:solidFill>
                  <a:schemeClr val="accent4">
                    <a:lumMod val="10000"/>
                  </a:schemeClr>
                </a:solidFill>
                <a:latin typeface="Verdana" pitchFamily="34" charset="0"/>
                <a:ea typeface="+mn-ea"/>
                <a:cs typeface="Arial" charset="0"/>
              </a:rPr>
              <a:t>DeepStar</a:t>
            </a:r>
            <a:r>
              <a:rPr lang="en-US" sz="800" kern="1200" dirty="0">
                <a:solidFill>
                  <a:schemeClr val="accent4">
                    <a:lumMod val="10000"/>
                  </a:schemeClr>
                </a:solidFill>
                <a:latin typeface="Verdana" pitchFamily="34" charset="0"/>
                <a:ea typeface="+mn-ea"/>
                <a:cs typeface="Arial" charset="0"/>
              </a:rPr>
              <a:t> Joint Ocean Innovation R&amp;D Program</a:t>
            </a:r>
            <a:endParaRPr lang="en-US" sz="800" dirty="0">
              <a:solidFill>
                <a:srgbClr val="666767"/>
              </a:solidFill>
              <a:cs typeface="+mn-cs"/>
            </a:endParaRPr>
          </a:p>
        </p:txBody>
      </p:sp>
    </p:spTree>
    <p:extLst>
      <p:ext uri="{BB962C8B-B14F-4D97-AF65-F5344CB8AC3E}">
        <p14:creationId xmlns:p14="http://schemas.microsoft.com/office/powerpoint/2010/main" val="2325180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hakir@chevro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hyperlink" Target="mailto:joe@theooc.us"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shakir@chevron.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4.png"/><Relationship Id="rId4" Type="http://schemas.openxmlformats.org/officeDocument/2006/relationships/hyperlink" Target="mailto:joe@theooc.u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12"/>
          <p:cNvSpPr txBox="1">
            <a:spLocks noChangeArrowheads="1"/>
          </p:cNvSpPr>
          <p:nvPr/>
        </p:nvSpPr>
        <p:spPr>
          <a:xfrm>
            <a:off x="138024" y="103846"/>
            <a:ext cx="8012203" cy="722560"/>
          </a:xfrm>
          <a:prstGeom prst="rect">
            <a:avLst/>
          </a:prstGeom>
        </p:spPr>
        <p:txBody>
          <a:bodyPr vert="horz" lIns="91429" tIns="45714" rIns="91429" bIns="45714"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base">
              <a:spcAft>
                <a:spcPct val="0"/>
              </a:spcAft>
            </a:pPr>
            <a:r>
              <a:rPr lang="en-US" sz="1600" b="1" dirty="0">
                <a:solidFill>
                  <a:srgbClr val="0050AA"/>
                </a:solidFill>
                <a:latin typeface="Verdana" panose="020B0604030504040204" pitchFamily="34" charset="0"/>
                <a:ea typeface="Verdana" panose="020B0604030504040204" pitchFamily="34" charset="0"/>
                <a:cs typeface="Verdana" panose="020B0604030504040204" pitchFamily="34" charset="0"/>
              </a:rPr>
              <a:t>[Project Title]</a:t>
            </a:r>
          </a:p>
        </p:txBody>
      </p:sp>
      <p:graphicFrame>
        <p:nvGraphicFramePr>
          <p:cNvPr id="6" name="Group 780"/>
          <p:cNvGraphicFramePr>
            <a:graphicFrameLocks noGrp="1"/>
          </p:cNvGraphicFramePr>
          <p:nvPr>
            <p:extLst>
              <p:ext uri="{D42A27DB-BD31-4B8C-83A1-F6EECF244321}">
                <p14:modId xmlns:p14="http://schemas.microsoft.com/office/powerpoint/2010/main" val="3739415498"/>
              </p:ext>
            </p:extLst>
          </p:nvPr>
        </p:nvGraphicFramePr>
        <p:xfrm>
          <a:off x="109973" y="1261872"/>
          <a:ext cx="8702356" cy="1316165"/>
        </p:xfrm>
        <a:graphic>
          <a:graphicData uri="http://schemas.openxmlformats.org/drawingml/2006/table">
            <a:tbl>
              <a:tblPr/>
              <a:tblGrid>
                <a:gridCol w="1774267">
                  <a:extLst>
                    <a:ext uri="{9D8B030D-6E8A-4147-A177-3AD203B41FA5}">
                      <a16:colId xmlns:a16="http://schemas.microsoft.com/office/drawing/2014/main" val="20000"/>
                    </a:ext>
                  </a:extLst>
                </a:gridCol>
                <a:gridCol w="2576911">
                  <a:extLst>
                    <a:ext uri="{9D8B030D-6E8A-4147-A177-3AD203B41FA5}">
                      <a16:colId xmlns:a16="http://schemas.microsoft.com/office/drawing/2014/main" val="20001"/>
                    </a:ext>
                  </a:extLst>
                </a:gridCol>
                <a:gridCol w="1774267">
                  <a:extLst>
                    <a:ext uri="{9D8B030D-6E8A-4147-A177-3AD203B41FA5}">
                      <a16:colId xmlns:a16="http://schemas.microsoft.com/office/drawing/2014/main" val="20002"/>
                    </a:ext>
                  </a:extLst>
                </a:gridCol>
                <a:gridCol w="2576911">
                  <a:extLst>
                    <a:ext uri="{9D8B030D-6E8A-4147-A177-3AD203B41FA5}">
                      <a16:colId xmlns:a16="http://schemas.microsoft.com/office/drawing/2014/main" val="20003"/>
                    </a:ext>
                  </a:extLst>
                </a:gridCol>
              </a:tblGrid>
              <a:tr h="329184">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Application:</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DeepStar Director:</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just"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defRPr/>
                      </a:pPr>
                      <a:r>
                        <a:rPr kumimoji="0" lang="en-US" sz="800" b="0" i="0" u="none" strike="noStrike" kern="1200" cap="none" spc="0" normalizeH="0" baseline="0" noProof="0" dirty="0">
                          <a:ln>
                            <a:noFill/>
                          </a:ln>
                          <a:solidFill>
                            <a:prstClr val="black"/>
                          </a:solidFill>
                          <a:effectLst/>
                          <a:uLnTx/>
                          <a:uFillTx/>
                          <a:latin typeface="Verdana" pitchFamily="34" charset="0"/>
                          <a:ea typeface="+mn-ea"/>
                          <a:cs typeface="+mn-cs"/>
                        </a:rPr>
                        <a:t>Shak Shamshy, </a:t>
                      </a:r>
                      <a:r>
                        <a:rPr kumimoji="0" lang="en-US" sz="800" b="0" i="0" u="none" strike="noStrike" kern="1200" cap="none" spc="0" normalizeH="0" baseline="0" noProof="0" dirty="0">
                          <a:ln>
                            <a:noFill/>
                          </a:ln>
                          <a:solidFill>
                            <a:prstClr val="black"/>
                          </a:solidFill>
                          <a:effectLst/>
                          <a:uLnTx/>
                          <a:uFillTx/>
                          <a:latin typeface="Verdana" pitchFamily="34" charset="0"/>
                          <a:ea typeface="+mn-ea"/>
                          <a:cs typeface="+mn-cs"/>
                          <a:hlinkClick r:id="rId3"/>
                        </a:rPr>
                        <a:t>shakir@chevron.com</a:t>
                      </a:r>
                      <a:endParaRPr kumimoji="0" lang="en-US" sz="800" b="0" i="0" u="none" strike="noStrike" kern="1200" cap="none" spc="0" normalizeH="0" baseline="0" noProof="0" dirty="0">
                        <a:ln>
                          <a:noFill/>
                        </a:ln>
                        <a:solidFill>
                          <a:prstClr val="black"/>
                        </a:solidFill>
                        <a:effectLst/>
                        <a:uLnTx/>
                        <a:uFillTx/>
                        <a:latin typeface="Verdana" pitchFamily="34" charset="0"/>
                        <a:ea typeface="+mn-ea"/>
                        <a:cs typeface="+mn-cs"/>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29184">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Focus Area Theme:</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DeepStar Project Manager:</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defRPr/>
                      </a:pPr>
                      <a:r>
                        <a:rPr kumimoji="0" lang="en-US" sz="800" b="0" i="0" u="none" strike="noStrike" kern="1200" cap="none" spc="0" normalizeH="0" baseline="0" noProof="0" dirty="0">
                          <a:ln>
                            <a:noFill/>
                          </a:ln>
                          <a:solidFill>
                            <a:prstClr val="black"/>
                          </a:solidFill>
                          <a:effectLst/>
                          <a:uLnTx/>
                          <a:uFillTx/>
                          <a:latin typeface="Verdana" pitchFamily="34" charset="0"/>
                          <a:ea typeface="+mn-ea"/>
                          <a:cs typeface="+mn-cs"/>
                        </a:rPr>
                        <a:t>Joseph Gomes, </a:t>
                      </a:r>
                      <a:r>
                        <a:rPr kumimoji="0" lang="en-US" sz="800" b="0" i="0" u="none" strike="noStrike" kern="1200" cap="none" spc="0" normalizeH="0" baseline="0" noProof="0" dirty="0">
                          <a:ln>
                            <a:noFill/>
                          </a:ln>
                          <a:solidFill>
                            <a:prstClr val="black"/>
                          </a:solidFill>
                          <a:effectLst/>
                          <a:uLnTx/>
                          <a:uFillTx/>
                          <a:latin typeface="Verdana" pitchFamily="34" charset="0"/>
                          <a:ea typeface="+mn-ea"/>
                          <a:cs typeface="+mn-cs"/>
                          <a:hlinkClick r:id="rId4"/>
                        </a:rPr>
                        <a:t>joe@theooc.us</a:t>
                      </a:r>
                      <a:endParaRPr kumimoji="0" lang="en-US" sz="800" b="0" i="0" u="none" strike="noStrike" kern="1200" cap="none" spc="0" normalizeH="0" baseline="0" noProof="0" dirty="0">
                        <a:ln>
                          <a:noFill/>
                        </a:ln>
                        <a:solidFill>
                          <a:prstClr val="black"/>
                        </a:solidFill>
                        <a:effectLst/>
                        <a:uLnTx/>
                        <a:uFillTx/>
                        <a:latin typeface="Verdana" pitchFamily="34" charset="0"/>
                        <a:ea typeface="+mn-ea"/>
                        <a:cs typeface="+mn-cs"/>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7022">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Strategic Drivers/Category:</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Project Champions:</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0" i="0" u="none" strike="noStrike" cap="none" normalizeH="0" baseline="0" dirty="0">
                          <a:ln>
                            <a:noFill/>
                          </a:ln>
                          <a:solidFill>
                            <a:schemeClr val="tx1"/>
                          </a:solidFill>
                          <a:effectLst/>
                          <a:latin typeface="Verdana" pitchFamily="34" charset="0"/>
                        </a:rPr>
                        <a:t>Name and email of the lead person in DeepStar Core Member/operator company</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7022">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Technology Development Stage:</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Proposed Contractors:</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0" i="0" u="none" strike="noStrike" cap="none" normalizeH="0" baseline="0" dirty="0">
                          <a:ln>
                            <a:noFill/>
                          </a:ln>
                          <a:solidFill>
                            <a:schemeClr val="tx1"/>
                          </a:solidFill>
                          <a:effectLst/>
                          <a:latin typeface="Verdana" pitchFamily="34" charset="0"/>
                        </a:rPr>
                        <a:t>1. Company name(Japanese tech entity), 2. Contact person (name &amp; email)</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 name="Text Box 773"/>
          <p:cNvSpPr txBox="1">
            <a:spLocks noChangeArrowheads="1"/>
          </p:cNvSpPr>
          <p:nvPr/>
        </p:nvSpPr>
        <p:spPr bwMode="auto">
          <a:xfrm>
            <a:off x="109973" y="2667000"/>
            <a:ext cx="5618698" cy="3170086"/>
          </a:xfrm>
          <a:prstGeom prst="rect">
            <a:avLst/>
          </a:prstGeom>
          <a:noFill/>
          <a:ln w="25400">
            <a:solidFill>
              <a:schemeClr val="tx1">
                <a:lumMod val="85000"/>
                <a:lumOff val="15000"/>
              </a:schemeClr>
            </a:solidFill>
            <a:miter lim="800000"/>
            <a:headEnd/>
            <a:tailEnd/>
          </a:ln>
        </p:spPr>
        <p:txBody>
          <a:bodyPr wrap="square" lIns="91429" tIns="45714" rIns="91429" bIns="45714">
            <a:spAutoFit/>
          </a:bodyPr>
          <a:lstStyle/>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Project Overview: </a:t>
            </a:r>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(2-3 lines)</a:t>
            </a:r>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Executive Summary</a:t>
            </a: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Strength and experiences of the technology</a:t>
            </a: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Business Case / Impact: </a:t>
            </a:r>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(2-3lines)</a:t>
            </a:r>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Value Proposition</a:t>
            </a: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Value Drivers</a:t>
            </a: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Primary Benefit of this work to the industry	</a:t>
            </a: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Objective</a:t>
            </a:r>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(within 2lines)</a:t>
            </a:r>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	Task to be Addressed</a:t>
            </a:r>
          </a:p>
          <a:p>
            <a:pPr marL="628596" lvl="1" indent="-171450">
              <a:buFont typeface="Arial" panose="020B0604020202020204" pitchFamily="34" charset="0"/>
              <a:buChar char="•"/>
            </a:pPr>
            <a:endPar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altLang="ja-JP" sz="1000" b="1" dirty="0">
                <a:solidFill>
                  <a:srgbClr val="004EA4"/>
                </a:solidFill>
                <a:latin typeface="Verdana" panose="020B0604030504040204" pitchFamily="34" charset="0"/>
                <a:ea typeface="Verdana" panose="020B0604030504040204" pitchFamily="34" charset="0"/>
                <a:cs typeface="Verdana" panose="020B0604030504040204" pitchFamily="34" charset="0"/>
              </a:rPr>
              <a:t>Scope:</a:t>
            </a:r>
          </a:p>
          <a:p>
            <a:pPr marL="628596" lvl="1" indent="-171450">
              <a:buFont typeface="Arial" panose="020B0604020202020204" pitchFamily="34" charset="0"/>
              <a:buChar char="•"/>
            </a:pPr>
            <a:r>
              <a:rPr lang="en-US" altLang="ja-JP"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Time schedule of R&amp;D, with cost of each phase if possible</a:t>
            </a:r>
            <a:endPar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altLang="ja-JP" sz="1000" b="1" dirty="0">
                <a:solidFill>
                  <a:srgbClr val="004EA4"/>
                </a:solidFill>
                <a:latin typeface="Verdana" panose="020B0604030504040204" pitchFamily="34" charset="0"/>
                <a:ea typeface="Verdana" panose="020B0604030504040204" pitchFamily="34" charset="0"/>
                <a:cs typeface="Verdana" panose="020B0604030504040204" pitchFamily="34" charset="0"/>
              </a:rPr>
              <a:t>Deliverables: (2-3lines)</a:t>
            </a:r>
          </a:p>
          <a:p>
            <a:pPr marL="628596" lvl="1" indent="-171450">
              <a:buFont typeface="Arial" panose="020B0604020202020204" pitchFamily="34" charset="0"/>
              <a:buChar char="•"/>
            </a:pPr>
            <a:r>
              <a:rPr lang="en-US" altLang="ja-JP"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Time schedule of R&amp;D, with cost of each phase if possible</a:t>
            </a:r>
          </a:p>
          <a:p>
            <a:endParaRPr lang="en-US" altLang="ja-JP"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2" name="Group 788"/>
          <p:cNvGraphicFramePr>
            <a:graphicFrameLocks noGrp="1"/>
          </p:cNvGraphicFramePr>
          <p:nvPr>
            <p:extLst>
              <p:ext uri="{D42A27DB-BD31-4B8C-83A1-F6EECF244321}">
                <p14:modId xmlns:p14="http://schemas.microsoft.com/office/powerpoint/2010/main" val="4154240517"/>
              </p:ext>
            </p:extLst>
          </p:nvPr>
        </p:nvGraphicFramePr>
        <p:xfrm>
          <a:off x="5791200" y="5867401"/>
          <a:ext cx="3019251" cy="716158"/>
        </p:xfrm>
        <a:graphic>
          <a:graphicData uri="http://schemas.openxmlformats.org/drawingml/2006/table">
            <a:tbl>
              <a:tblPr/>
              <a:tblGrid>
                <a:gridCol w="1006417">
                  <a:extLst>
                    <a:ext uri="{9D8B030D-6E8A-4147-A177-3AD203B41FA5}">
                      <a16:colId xmlns:a16="http://schemas.microsoft.com/office/drawing/2014/main" val="20000"/>
                    </a:ext>
                  </a:extLst>
                </a:gridCol>
                <a:gridCol w="1006417">
                  <a:extLst>
                    <a:ext uri="{9D8B030D-6E8A-4147-A177-3AD203B41FA5}">
                      <a16:colId xmlns:a16="http://schemas.microsoft.com/office/drawing/2014/main" val="20001"/>
                    </a:ext>
                  </a:extLst>
                </a:gridCol>
                <a:gridCol w="1006417">
                  <a:extLst>
                    <a:ext uri="{9D8B030D-6E8A-4147-A177-3AD203B41FA5}">
                      <a16:colId xmlns:a16="http://schemas.microsoft.com/office/drawing/2014/main" val="20002"/>
                    </a:ext>
                  </a:extLst>
                </a:gridCol>
              </a:tblGrid>
              <a:tr h="223966">
                <a:tc gridSpan="3">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r>
                        <a:rPr kumimoji="0" lang="en-US" sz="900" b="1" i="0" u="none" strike="noStrike" kern="1200" cap="none" normalizeH="0" baseline="0" dirty="0">
                          <a:ln>
                            <a:noFill/>
                          </a:ln>
                          <a:solidFill>
                            <a:schemeClr val="bg1"/>
                          </a:solidFill>
                          <a:effectLst/>
                          <a:latin typeface="Verdana" pitchFamily="34" charset="0"/>
                          <a:ea typeface="+mn-ea"/>
                          <a:cs typeface="+mn-cs"/>
                        </a:rPr>
                        <a:t>Schedule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hMerge="1">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1" i="0" u="none" strike="noStrike" kern="1200" cap="none" normalizeH="0" baseline="0" dirty="0">
                        <a:ln>
                          <a:noFill/>
                        </a:ln>
                        <a:solidFill>
                          <a:schemeClr val="bg1"/>
                        </a:solidFill>
                        <a:effectLst/>
                        <a:latin typeface="Verdana"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chemeClr val="accent2">
                        <a:lumMod val="75000"/>
                      </a:schemeClr>
                    </a:solidFill>
                  </a:tcPr>
                </a:tc>
                <a:tc hMerge="1">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1" i="0" u="none" strike="noStrike" kern="1200" cap="none" normalizeH="0" baseline="0" dirty="0">
                        <a:ln>
                          <a:noFill/>
                        </a:ln>
                        <a:solidFill>
                          <a:schemeClr val="bg1"/>
                        </a:solidFill>
                        <a:effectLst/>
                        <a:latin typeface="Verdana"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chemeClr val="accent2">
                        <a:lumMod val="75000"/>
                      </a:schemeClr>
                    </a:solidFill>
                  </a:tcPr>
                </a:tc>
                <a:extLst>
                  <a:ext uri="{0D108BD9-81ED-4DB2-BD59-A6C34878D82A}">
                    <a16:rowId xmlns:a16="http://schemas.microsoft.com/office/drawing/2014/main" val="10000"/>
                  </a:ext>
                </a:extLst>
              </a:tr>
              <a:tr h="274832">
                <a:tc>
                  <a:txBody>
                    <a:bodyPr/>
                    <a:lstStyle/>
                    <a:p>
                      <a:pPr marL="0" marR="0" lvl="0" indent="0" algn="ctr" defTabSz="914400" rtl="0" eaLnBrk="1" fontAlgn="base" latinLnBrk="0" hangingPunct="1">
                        <a:lnSpc>
                          <a:spcPct val="100000"/>
                        </a:lnSpc>
                        <a:spcBef>
                          <a:spcPct val="0"/>
                        </a:spcBef>
                        <a:spcAft>
                          <a:spcPts val="0"/>
                        </a:spcAft>
                        <a:buClrTx/>
                        <a:buSzTx/>
                        <a:buFontTx/>
                        <a:buNone/>
                        <a:tabLst>
                          <a:tab pos="288925" algn="l"/>
                          <a:tab pos="577850" algn="l"/>
                          <a:tab pos="863600" algn="l"/>
                          <a:tab pos="1831975" algn="l"/>
                        </a:tabLst>
                      </a:pPr>
                      <a:r>
                        <a:rPr kumimoji="0" lang="en-US" sz="800" b="1" i="0" u="none" strike="noStrike" kern="1200" cap="none" normalizeH="0" baseline="0" dirty="0">
                          <a:ln>
                            <a:noFill/>
                          </a:ln>
                          <a:solidFill>
                            <a:schemeClr val="tx1"/>
                          </a:solidFill>
                          <a:effectLst/>
                          <a:latin typeface="Verdana" pitchFamily="34" charset="0"/>
                          <a:ea typeface="+mn-ea"/>
                          <a:cs typeface="+mn-cs"/>
                        </a:rPr>
                        <a:t>Start Date</a:t>
                      </a:r>
                    </a:p>
                  </a:txBody>
                  <a:tcP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r>
                        <a:rPr kumimoji="0" lang="en-US" sz="800" b="1" i="0" u="none" strike="noStrike" kern="1200" cap="none" normalizeH="0" baseline="0" dirty="0">
                          <a:ln>
                            <a:noFill/>
                          </a:ln>
                          <a:solidFill>
                            <a:schemeClr val="tx1"/>
                          </a:solidFill>
                          <a:effectLst/>
                          <a:latin typeface="Verdana" pitchFamily="34" charset="0"/>
                          <a:ea typeface="+mn-ea"/>
                          <a:cs typeface="+mn-cs"/>
                        </a:rPr>
                        <a:t>End Date</a:t>
                      </a: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r>
                        <a:rPr kumimoji="0" lang="en-US" sz="800" b="1" i="0" u="none" strike="noStrike" kern="1200" cap="none" normalizeH="0" baseline="0" dirty="0">
                          <a:ln>
                            <a:noFill/>
                          </a:ln>
                          <a:solidFill>
                            <a:schemeClr val="tx1"/>
                          </a:solidFill>
                          <a:effectLst/>
                          <a:latin typeface="Verdana" pitchFamily="34" charset="0"/>
                          <a:ea typeface="+mn-ea"/>
                          <a:cs typeface="+mn-cs"/>
                        </a:rPr>
                        <a:t>Budget</a:t>
                      </a: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09076">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r>
                        <a:rPr kumimoji="0" lang="en-US" sz="800" b="0" i="0" u="none" strike="noStrike" kern="1200" cap="none" normalizeH="0" baseline="0" dirty="0">
                          <a:ln>
                            <a:noFill/>
                          </a:ln>
                          <a:solidFill>
                            <a:schemeClr val="tx1"/>
                          </a:solidFill>
                          <a:effectLst/>
                          <a:latin typeface="Verdana" pitchFamily="34" charset="0"/>
                          <a:ea typeface="+mn-ea"/>
                          <a:cs typeface="+mn-cs"/>
                        </a:rPr>
                        <a:t>June 2022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r>
                        <a:rPr kumimoji="0" lang="en-US" sz="800" b="0" i="0" u="none" strike="noStrike" kern="1200" cap="none" normalizeH="0" baseline="0" dirty="0">
                          <a:ln>
                            <a:noFill/>
                          </a:ln>
                          <a:solidFill>
                            <a:schemeClr val="tx1"/>
                          </a:solidFill>
                          <a:effectLst/>
                          <a:latin typeface="Verdana" pitchFamily="34" charset="0"/>
                          <a:ea typeface="+mn-ea"/>
                          <a:cs typeface="+mn-cs"/>
                        </a:rPr>
                        <a:t>May 2023</a:t>
                      </a: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0" i="0" u="none" strike="noStrike" kern="1200" cap="none" normalizeH="0" baseline="0" dirty="0">
                        <a:ln>
                          <a:noFill/>
                        </a:ln>
                        <a:solidFill>
                          <a:schemeClr val="tx1"/>
                        </a:solidFill>
                        <a:effectLst/>
                        <a:latin typeface="Verdana" pitchFamily="34" charset="0"/>
                        <a:ea typeface="+mn-ea"/>
                        <a:cs typeface="+mn-cs"/>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7" name="Rectangle 26"/>
          <p:cNvSpPr/>
          <p:nvPr/>
        </p:nvSpPr>
        <p:spPr>
          <a:xfrm>
            <a:off x="5791200" y="2667000"/>
            <a:ext cx="3010620" cy="266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Insert picture here</a:t>
            </a:r>
          </a:p>
          <a:p>
            <a:pPr algn="ctr"/>
            <a:r>
              <a:rPr lang="en-US" altLang="ja-JP" sz="1000" dirty="0">
                <a:solidFill>
                  <a:schemeClr val="tx1"/>
                </a:solidFill>
              </a:rPr>
              <a:t>Image of R&amp;D project</a:t>
            </a:r>
            <a:endParaRPr lang="ja-JP" altLang="en-US" sz="1000" dirty="0">
              <a:solidFill>
                <a:schemeClr val="tx1"/>
              </a:solidFill>
            </a:endParaRPr>
          </a:p>
          <a:p>
            <a:pPr algn="ctr"/>
            <a:endParaRPr lang="en-US" dirty="0">
              <a:solidFill>
                <a:schemeClr val="tx1"/>
              </a:solidFill>
            </a:endParaRPr>
          </a:p>
        </p:txBody>
      </p:sp>
      <p:sp>
        <p:nvSpPr>
          <p:cNvPr id="28" name="TextBox 27"/>
          <p:cNvSpPr txBox="1"/>
          <p:nvPr/>
        </p:nvSpPr>
        <p:spPr>
          <a:xfrm>
            <a:off x="5787016" y="5334000"/>
            <a:ext cx="3010620" cy="215431"/>
          </a:xfrm>
          <a:prstGeom prst="rect">
            <a:avLst/>
          </a:prstGeom>
          <a:noFill/>
        </p:spPr>
        <p:txBody>
          <a:bodyPr wrap="square" lIns="91429" tIns="45714" rIns="91429" bIns="45714" rtlCol="0">
            <a:spAutoFit/>
          </a:bodyPr>
          <a:lstStyle/>
          <a:p>
            <a:pPr algn="ctr"/>
            <a:r>
              <a:rPr lang="en-US" sz="800" dirty="0">
                <a:latin typeface="Verdana" panose="020B0604030504040204" pitchFamily="34" charset="0"/>
                <a:ea typeface="Verdana" panose="020B0604030504040204" pitchFamily="34" charset="0"/>
                <a:cs typeface="Verdana" panose="020B0604030504040204" pitchFamily="34" charset="0"/>
              </a:rPr>
              <a:t>Insert a brief description of the picture</a:t>
            </a:r>
          </a:p>
        </p:txBody>
      </p:sp>
      <p:graphicFrame>
        <p:nvGraphicFramePr>
          <p:cNvPr id="9" name="Content Placeholder 10"/>
          <p:cNvGraphicFramePr>
            <a:graphicFrameLocks/>
          </p:cNvGraphicFramePr>
          <p:nvPr>
            <p:extLst>
              <p:ext uri="{D42A27DB-BD31-4B8C-83A1-F6EECF244321}">
                <p14:modId xmlns:p14="http://schemas.microsoft.com/office/powerpoint/2010/main" val="1695716029"/>
              </p:ext>
            </p:extLst>
          </p:nvPr>
        </p:nvGraphicFramePr>
        <p:xfrm>
          <a:off x="109973" y="762000"/>
          <a:ext cx="6781797" cy="423462"/>
        </p:xfrm>
        <a:graphic>
          <a:graphicData uri="http://schemas.openxmlformats.org/drawingml/2006/table">
            <a:tbl>
              <a:tblPr firstRow="1" bandRow="1">
                <a:tableStyleId>{5940675A-B579-460E-94D1-54222C63F5DA}</a:tableStyleId>
              </a:tblPr>
              <a:tblGrid>
                <a:gridCol w="753533">
                  <a:extLst>
                    <a:ext uri="{9D8B030D-6E8A-4147-A177-3AD203B41FA5}">
                      <a16:colId xmlns:a16="http://schemas.microsoft.com/office/drawing/2014/main" val="20000"/>
                    </a:ext>
                  </a:extLst>
                </a:gridCol>
                <a:gridCol w="753533">
                  <a:extLst>
                    <a:ext uri="{9D8B030D-6E8A-4147-A177-3AD203B41FA5}">
                      <a16:colId xmlns:a16="http://schemas.microsoft.com/office/drawing/2014/main" val="20001"/>
                    </a:ext>
                  </a:extLst>
                </a:gridCol>
                <a:gridCol w="753533">
                  <a:extLst>
                    <a:ext uri="{9D8B030D-6E8A-4147-A177-3AD203B41FA5}">
                      <a16:colId xmlns:a16="http://schemas.microsoft.com/office/drawing/2014/main" val="20002"/>
                    </a:ext>
                  </a:extLst>
                </a:gridCol>
                <a:gridCol w="753533">
                  <a:extLst>
                    <a:ext uri="{9D8B030D-6E8A-4147-A177-3AD203B41FA5}">
                      <a16:colId xmlns:a16="http://schemas.microsoft.com/office/drawing/2014/main" val="20003"/>
                    </a:ext>
                  </a:extLst>
                </a:gridCol>
                <a:gridCol w="753533">
                  <a:extLst>
                    <a:ext uri="{9D8B030D-6E8A-4147-A177-3AD203B41FA5}">
                      <a16:colId xmlns:a16="http://schemas.microsoft.com/office/drawing/2014/main" val="20004"/>
                    </a:ext>
                  </a:extLst>
                </a:gridCol>
                <a:gridCol w="753533">
                  <a:extLst>
                    <a:ext uri="{9D8B030D-6E8A-4147-A177-3AD203B41FA5}">
                      <a16:colId xmlns:a16="http://schemas.microsoft.com/office/drawing/2014/main" val="20005"/>
                    </a:ext>
                  </a:extLst>
                </a:gridCol>
                <a:gridCol w="753533">
                  <a:extLst>
                    <a:ext uri="{9D8B030D-6E8A-4147-A177-3AD203B41FA5}">
                      <a16:colId xmlns:a16="http://schemas.microsoft.com/office/drawing/2014/main" val="20006"/>
                    </a:ext>
                  </a:extLst>
                </a:gridCol>
                <a:gridCol w="753533">
                  <a:extLst>
                    <a:ext uri="{9D8B030D-6E8A-4147-A177-3AD203B41FA5}">
                      <a16:colId xmlns:a16="http://schemas.microsoft.com/office/drawing/2014/main" val="20007"/>
                    </a:ext>
                  </a:extLst>
                </a:gridCol>
                <a:gridCol w="753533">
                  <a:extLst>
                    <a:ext uri="{9D8B030D-6E8A-4147-A177-3AD203B41FA5}">
                      <a16:colId xmlns:a16="http://schemas.microsoft.com/office/drawing/2014/main" val="20008"/>
                    </a:ext>
                  </a:extLst>
                </a:gridCol>
              </a:tblGrid>
              <a:tr h="201378">
                <a:tc>
                  <a:txBody>
                    <a:bodyPr/>
                    <a:lstStyle/>
                    <a:p>
                      <a:pPr algn="ctr"/>
                      <a:r>
                        <a:rPr lang="en-US" sz="800" b="1" dirty="0"/>
                        <a:t>1</a:t>
                      </a:r>
                    </a:p>
                  </a:txBody>
                  <a:tcPr anchor="ctr">
                    <a:solidFill>
                      <a:srgbClr val="FF5050">
                        <a:alpha val="50196"/>
                      </a:srgbClr>
                    </a:solidFill>
                  </a:tcPr>
                </a:tc>
                <a:tc>
                  <a:txBody>
                    <a:bodyPr/>
                    <a:lstStyle/>
                    <a:p>
                      <a:pPr algn="ctr"/>
                      <a:r>
                        <a:rPr lang="en-US" sz="800" b="1" dirty="0"/>
                        <a:t>2</a:t>
                      </a:r>
                    </a:p>
                  </a:txBody>
                  <a:tcPr anchor="ctr">
                    <a:solidFill>
                      <a:srgbClr val="FF5050">
                        <a:alpha val="50196"/>
                      </a:srgbClr>
                    </a:solidFill>
                  </a:tcPr>
                </a:tc>
                <a:tc>
                  <a:txBody>
                    <a:bodyPr/>
                    <a:lstStyle/>
                    <a:p>
                      <a:pPr algn="ctr"/>
                      <a:r>
                        <a:rPr lang="en-US" sz="800" b="1" dirty="0"/>
                        <a:t>3</a:t>
                      </a:r>
                    </a:p>
                  </a:txBody>
                  <a:tcPr anchor="ctr">
                    <a:solidFill>
                      <a:srgbClr val="FFFF00">
                        <a:alpha val="50196"/>
                      </a:srgbClr>
                    </a:solidFill>
                  </a:tcPr>
                </a:tc>
                <a:tc>
                  <a:txBody>
                    <a:bodyPr/>
                    <a:lstStyle/>
                    <a:p>
                      <a:pPr algn="ctr"/>
                      <a:r>
                        <a:rPr lang="en-US" sz="800" b="1" dirty="0"/>
                        <a:t>4</a:t>
                      </a:r>
                    </a:p>
                  </a:txBody>
                  <a:tcPr anchor="ctr">
                    <a:solidFill>
                      <a:srgbClr val="FFFF00">
                        <a:alpha val="50196"/>
                      </a:srgbClr>
                    </a:solidFill>
                  </a:tcPr>
                </a:tc>
                <a:tc>
                  <a:txBody>
                    <a:bodyPr/>
                    <a:lstStyle/>
                    <a:p>
                      <a:pPr algn="ctr"/>
                      <a:r>
                        <a:rPr lang="en-US" sz="800" b="1" dirty="0"/>
                        <a:t>5</a:t>
                      </a:r>
                    </a:p>
                  </a:txBody>
                  <a:tcPr anchor="ctr">
                    <a:solidFill>
                      <a:srgbClr val="33CC33">
                        <a:alpha val="50196"/>
                      </a:srgbClr>
                    </a:solidFill>
                  </a:tcPr>
                </a:tc>
                <a:tc>
                  <a:txBody>
                    <a:bodyPr/>
                    <a:lstStyle/>
                    <a:p>
                      <a:pPr algn="ctr"/>
                      <a:r>
                        <a:rPr lang="en-US" sz="800" b="1" dirty="0"/>
                        <a:t>6</a:t>
                      </a:r>
                    </a:p>
                  </a:txBody>
                  <a:tcPr anchor="ctr">
                    <a:solidFill>
                      <a:srgbClr val="33CC33">
                        <a:alpha val="50196"/>
                      </a:srgbClr>
                    </a:solidFill>
                  </a:tcPr>
                </a:tc>
                <a:tc>
                  <a:txBody>
                    <a:bodyPr/>
                    <a:lstStyle/>
                    <a:p>
                      <a:pPr algn="ctr"/>
                      <a:r>
                        <a:rPr lang="en-US" sz="800" b="1" dirty="0"/>
                        <a:t>7</a:t>
                      </a:r>
                    </a:p>
                  </a:txBody>
                  <a:tcPr anchor="ctr">
                    <a:solidFill>
                      <a:srgbClr val="0066FF">
                        <a:alpha val="49804"/>
                      </a:srgbClr>
                    </a:solidFill>
                  </a:tcPr>
                </a:tc>
                <a:tc>
                  <a:txBody>
                    <a:bodyPr/>
                    <a:lstStyle/>
                    <a:p>
                      <a:pPr algn="ctr"/>
                      <a:r>
                        <a:rPr lang="en-US" sz="800" b="1" dirty="0"/>
                        <a:t>8</a:t>
                      </a:r>
                    </a:p>
                  </a:txBody>
                  <a:tcPr anchor="ctr">
                    <a:solidFill>
                      <a:srgbClr val="0066FF">
                        <a:alpha val="49804"/>
                      </a:srgbClr>
                    </a:solidFill>
                  </a:tcPr>
                </a:tc>
                <a:tc>
                  <a:txBody>
                    <a:bodyPr/>
                    <a:lstStyle/>
                    <a:p>
                      <a:pPr algn="ctr"/>
                      <a:r>
                        <a:rPr lang="en-US" sz="800" b="1" dirty="0"/>
                        <a:t>9</a:t>
                      </a:r>
                    </a:p>
                  </a:txBody>
                  <a:tcPr anchor="ctr">
                    <a:solidFill>
                      <a:srgbClr val="6600CC">
                        <a:alpha val="50196"/>
                      </a:srgbClr>
                    </a:solidFill>
                  </a:tcPr>
                </a:tc>
                <a:extLst>
                  <a:ext uri="{0D108BD9-81ED-4DB2-BD59-A6C34878D82A}">
                    <a16:rowId xmlns:a16="http://schemas.microsoft.com/office/drawing/2014/main" val="10000"/>
                  </a:ext>
                </a:extLst>
              </a:tr>
              <a:tr h="210102">
                <a:tc>
                  <a:txBody>
                    <a:bodyPr/>
                    <a:lstStyle/>
                    <a:p>
                      <a:pPr algn="ctr"/>
                      <a:r>
                        <a:rPr lang="en-US" sz="800" b="1" dirty="0">
                          <a:latin typeface="Calibri" pitchFamily="34" charset="0"/>
                        </a:rPr>
                        <a:t>Initiation</a:t>
                      </a:r>
                    </a:p>
                  </a:txBody>
                  <a:tcPr marL="0" marR="0" marT="0" marB="0" anchor="ctr">
                    <a:solidFill>
                      <a:srgbClr val="FF5050">
                        <a:alpha val="50196"/>
                      </a:srgbClr>
                    </a:solidFill>
                  </a:tcPr>
                </a:tc>
                <a:tc>
                  <a:txBody>
                    <a:bodyPr/>
                    <a:lstStyle/>
                    <a:p>
                      <a:pPr algn="ctr"/>
                      <a:r>
                        <a:rPr lang="en-US" sz="800" b="1" dirty="0">
                          <a:latin typeface="Calibri" pitchFamily="34" charset="0"/>
                        </a:rPr>
                        <a:t>Concept</a:t>
                      </a:r>
                    </a:p>
                  </a:txBody>
                  <a:tcPr marL="0" marR="0" marT="0" marB="0" anchor="ctr">
                    <a:solidFill>
                      <a:srgbClr val="FF5050">
                        <a:alpha val="50196"/>
                      </a:srgbClr>
                    </a:solidFill>
                  </a:tcPr>
                </a:tc>
                <a:tc>
                  <a:txBody>
                    <a:bodyPr/>
                    <a:lstStyle/>
                    <a:p>
                      <a:pPr algn="ctr"/>
                      <a:r>
                        <a:rPr lang="en-US" sz="800" b="1" dirty="0">
                          <a:latin typeface="Calibri" pitchFamily="34" charset="0"/>
                        </a:rPr>
                        <a:t>Proof of</a:t>
                      </a:r>
                      <a:r>
                        <a:rPr lang="en-US" sz="800" b="1" baseline="0" dirty="0">
                          <a:latin typeface="Calibri" pitchFamily="34" charset="0"/>
                        </a:rPr>
                        <a:t> Concept</a:t>
                      </a:r>
                      <a:endParaRPr lang="en-US" sz="800" b="1" dirty="0">
                        <a:latin typeface="Calibri" pitchFamily="34" charset="0"/>
                      </a:endParaRPr>
                    </a:p>
                  </a:txBody>
                  <a:tcPr marL="0" marR="0" marT="0" marB="0" anchor="ctr">
                    <a:solidFill>
                      <a:srgbClr val="FFFF00">
                        <a:alpha val="50196"/>
                      </a:srgbClr>
                    </a:solidFill>
                  </a:tcPr>
                </a:tc>
                <a:tc>
                  <a:txBody>
                    <a:bodyPr/>
                    <a:lstStyle/>
                    <a:p>
                      <a:pPr algn="ctr"/>
                      <a:r>
                        <a:rPr lang="en-US" sz="800" b="1" dirty="0">
                          <a:latin typeface="Calibri" pitchFamily="34" charset="0"/>
                        </a:rPr>
                        <a:t>Integration</a:t>
                      </a:r>
                    </a:p>
                  </a:txBody>
                  <a:tcPr marL="0" marR="0" marT="0" marB="0" anchor="ctr">
                    <a:solidFill>
                      <a:srgbClr val="FFFF00">
                        <a:alpha val="50196"/>
                      </a:srgbClr>
                    </a:solidFill>
                  </a:tcPr>
                </a:tc>
                <a:tc>
                  <a:txBody>
                    <a:bodyPr/>
                    <a:lstStyle/>
                    <a:p>
                      <a:pPr algn="ctr"/>
                      <a:r>
                        <a:rPr lang="en-US" sz="800" b="1" dirty="0">
                          <a:latin typeface="Calibri" pitchFamily="34" charset="0"/>
                        </a:rPr>
                        <a:t>Demonstration</a:t>
                      </a:r>
                    </a:p>
                  </a:txBody>
                  <a:tcPr marL="0" marR="0" marT="0" marB="0" anchor="ctr">
                    <a:solidFill>
                      <a:srgbClr val="33CC33">
                        <a:alpha val="50196"/>
                      </a:srgbClr>
                    </a:solidFill>
                  </a:tcPr>
                </a:tc>
                <a:tc>
                  <a:txBody>
                    <a:bodyPr/>
                    <a:lstStyle/>
                    <a:p>
                      <a:pPr algn="ctr"/>
                      <a:r>
                        <a:rPr lang="en-US" sz="800" b="1" dirty="0">
                          <a:latin typeface="Calibri" pitchFamily="34" charset="0"/>
                        </a:rPr>
                        <a:t>Prototype</a:t>
                      </a:r>
                    </a:p>
                  </a:txBody>
                  <a:tcPr marL="0" marR="0" marT="0" marB="0" anchor="ctr">
                    <a:solidFill>
                      <a:srgbClr val="33CC33">
                        <a:alpha val="50196"/>
                      </a:srgbClr>
                    </a:solidFill>
                  </a:tcPr>
                </a:tc>
                <a:tc>
                  <a:txBody>
                    <a:bodyPr/>
                    <a:lstStyle/>
                    <a:p>
                      <a:pPr algn="ctr"/>
                      <a:r>
                        <a:rPr lang="en-US" sz="800" b="1" dirty="0">
                          <a:latin typeface="Calibri" pitchFamily="34" charset="0"/>
                        </a:rPr>
                        <a:t>Pre-production</a:t>
                      </a:r>
                    </a:p>
                  </a:txBody>
                  <a:tcPr marL="0" marR="0" marT="0" marB="0" anchor="ctr">
                    <a:solidFill>
                      <a:srgbClr val="0066FF">
                        <a:alpha val="49804"/>
                      </a:srgbClr>
                    </a:solidFill>
                  </a:tcPr>
                </a:tc>
                <a:tc>
                  <a:txBody>
                    <a:bodyPr/>
                    <a:lstStyle/>
                    <a:p>
                      <a:pPr algn="ctr"/>
                      <a:r>
                        <a:rPr lang="en-US" sz="800" b="1" dirty="0">
                          <a:latin typeface="Calibri" pitchFamily="34" charset="0"/>
                        </a:rPr>
                        <a:t>Production</a:t>
                      </a:r>
                    </a:p>
                  </a:txBody>
                  <a:tcPr marL="0" marR="0" marT="0" marB="0" anchor="ctr">
                    <a:solidFill>
                      <a:srgbClr val="0066FF">
                        <a:alpha val="49804"/>
                      </a:srgbClr>
                    </a:solidFill>
                  </a:tcPr>
                </a:tc>
                <a:tc>
                  <a:txBody>
                    <a:bodyPr/>
                    <a:lstStyle/>
                    <a:p>
                      <a:pPr algn="ctr"/>
                      <a:r>
                        <a:rPr lang="en-US" sz="800" b="1" dirty="0">
                          <a:latin typeface="Calibri" pitchFamily="34" charset="0"/>
                        </a:rPr>
                        <a:t>Field Proven</a:t>
                      </a:r>
                    </a:p>
                  </a:txBody>
                  <a:tcPr marL="0" marR="0" marT="0" marB="0" anchor="ctr">
                    <a:solidFill>
                      <a:srgbClr val="6600CC">
                        <a:alpha val="50196"/>
                      </a:srgbClr>
                    </a:solidFill>
                  </a:tcPr>
                </a:tc>
                <a:extLst>
                  <a:ext uri="{0D108BD9-81ED-4DB2-BD59-A6C34878D82A}">
                    <a16:rowId xmlns:a16="http://schemas.microsoft.com/office/drawing/2014/main" val="10001"/>
                  </a:ext>
                </a:extLst>
              </a:tr>
            </a:tbl>
          </a:graphicData>
        </a:graphic>
      </p:graphicFrame>
      <p:sp>
        <p:nvSpPr>
          <p:cNvPr id="10" name="Text Box 773"/>
          <p:cNvSpPr txBox="1">
            <a:spLocks noChangeArrowheads="1"/>
          </p:cNvSpPr>
          <p:nvPr/>
        </p:nvSpPr>
        <p:spPr bwMode="auto">
          <a:xfrm>
            <a:off x="104503" y="5867400"/>
            <a:ext cx="5624168" cy="707874"/>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lIns="91429" tIns="45714" rIns="91429" bIns="45714">
            <a:spAutoFit/>
          </a:bodyPr>
          <a:lstStyle/>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Other Comments</a:t>
            </a:r>
          </a:p>
          <a:p>
            <a:r>
              <a:rPr lang="ja-JP" alt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　　　・　</a:t>
            </a:r>
            <a:r>
              <a:rPr lang="en-US" altLang="ja-JP"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Free Space for comments such as PR of R&amp;D technology and company</a:t>
            </a:r>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p:txBody>
      </p:sp>
      <p:pic>
        <p:nvPicPr>
          <p:cNvPr id="13" name="図 12">
            <a:extLst>
              <a:ext uri="{FF2B5EF4-FFF2-40B4-BE49-F238E27FC236}">
                <a16:creationId xmlns:a16="http://schemas.microsoft.com/office/drawing/2014/main" id="{1DA428C1-2E70-4EFB-936A-37EFA39B35F9}"/>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8186809" y="304508"/>
            <a:ext cx="792273" cy="814880"/>
          </a:xfrm>
          <a:prstGeom prst="rect">
            <a:avLst/>
          </a:prstGeom>
        </p:spPr>
      </p:pic>
      <p:sp>
        <p:nvSpPr>
          <p:cNvPr id="14" name="Rectangle 212">
            <a:extLst>
              <a:ext uri="{FF2B5EF4-FFF2-40B4-BE49-F238E27FC236}">
                <a16:creationId xmlns:a16="http://schemas.microsoft.com/office/drawing/2014/main" id="{0B7DC915-D2BC-4181-9805-0016AAC06522}"/>
              </a:ext>
            </a:extLst>
          </p:cNvPr>
          <p:cNvSpPr txBox="1">
            <a:spLocks noChangeArrowheads="1"/>
          </p:cNvSpPr>
          <p:nvPr/>
        </p:nvSpPr>
        <p:spPr>
          <a:xfrm>
            <a:off x="299649" y="-19037"/>
            <a:ext cx="8012203" cy="345571"/>
          </a:xfrm>
          <a:prstGeom prst="rect">
            <a:avLst/>
          </a:prstGeom>
        </p:spPr>
        <p:txBody>
          <a:bodyPr vert="horz" lIns="91429" tIns="45714" rIns="91429" bIns="45714"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base">
              <a:spcAft>
                <a:spcPct val="0"/>
              </a:spcAft>
            </a:pPr>
            <a:r>
              <a:rPr lang="en-US" sz="1400" b="1" dirty="0">
                <a:solidFill>
                  <a:srgbClr val="0050AA"/>
                </a:solidFill>
                <a:latin typeface="Verdana" panose="020B0604030504040204" pitchFamily="34" charset="0"/>
                <a:ea typeface="Verdana" panose="020B0604030504040204" pitchFamily="34" charset="0"/>
                <a:cs typeface="Verdana" panose="020B0604030504040204" pitchFamily="34" charset="0"/>
              </a:rPr>
              <a:t>Nippon Foundation-</a:t>
            </a:r>
            <a:r>
              <a:rPr lang="en-US" sz="1400" b="1" dirty="0" err="1">
                <a:solidFill>
                  <a:srgbClr val="0050AA"/>
                </a:solidFill>
                <a:latin typeface="Verdana" panose="020B0604030504040204" pitchFamily="34" charset="0"/>
                <a:ea typeface="Verdana" panose="020B0604030504040204" pitchFamily="34" charset="0"/>
                <a:cs typeface="Verdana" panose="020B0604030504040204" pitchFamily="34" charset="0"/>
              </a:rPr>
              <a:t>DeepStar</a:t>
            </a:r>
            <a:r>
              <a:rPr lang="en-US" sz="1400" b="1" dirty="0">
                <a:solidFill>
                  <a:srgbClr val="0050AA"/>
                </a:solidFill>
                <a:latin typeface="Verdana" panose="020B0604030504040204" pitchFamily="34" charset="0"/>
                <a:ea typeface="Verdana" panose="020B0604030504040204" pitchFamily="34" charset="0"/>
                <a:cs typeface="Verdana" panose="020B0604030504040204" pitchFamily="34" charset="0"/>
              </a:rPr>
              <a:t> Join</a:t>
            </a:r>
            <a:r>
              <a:rPr lang="en-US" sz="1400" b="1" dirty="0">
                <a:solidFill>
                  <a:schemeClr val="tx2"/>
                </a:solidFill>
                <a:latin typeface="Verdana" panose="020B0604030504040204" pitchFamily="34" charset="0"/>
                <a:ea typeface="Verdana" panose="020B0604030504040204" pitchFamily="34" charset="0"/>
                <a:cs typeface="Verdana" panose="020B0604030504040204" pitchFamily="34" charset="0"/>
              </a:rPr>
              <a:t>t</a:t>
            </a:r>
            <a:r>
              <a:rPr lang="en-US" sz="1400" b="1" dirty="0">
                <a:solidFill>
                  <a:srgbClr val="0050AA"/>
                </a:solidFill>
                <a:latin typeface="Verdana" panose="020B0604030504040204" pitchFamily="34" charset="0"/>
                <a:ea typeface="Verdana" panose="020B0604030504040204" pitchFamily="34" charset="0"/>
                <a:cs typeface="Verdana" panose="020B0604030504040204" pitchFamily="34" charset="0"/>
              </a:rPr>
              <a:t> R&amp;D Program – one pager project proposal </a:t>
            </a:r>
          </a:p>
        </p:txBody>
      </p:sp>
      <p:sp>
        <p:nvSpPr>
          <p:cNvPr id="2" name="正方形/長方形 1"/>
          <p:cNvSpPr/>
          <p:nvPr/>
        </p:nvSpPr>
        <p:spPr>
          <a:xfrm>
            <a:off x="8279548" y="6575274"/>
            <a:ext cx="593432" cy="215444"/>
          </a:xfrm>
          <a:prstGeom prst="rect">
            <a:avLst/>
          </a:prstGeom>
        </p:spPr>
        <p:txBody>
          <a:bodyPr wrap="none">
            <a:spAutoFit/>
          </a:bodyPr>
          <a:lstStyle/>
          <a:p>
            <a:r>
              <a:rPr lang="en-US" altLang="ja-JP" sz="800" dirty="0">
                <a:latin typeface="Verdana" panose="020B0604030504040204" pitchFamily="34" charset="0"/>
                <a:ea typeface="Verdana" panose="020B0604030504040204" pitchFamily="34" charset="0"/>
              </a:rPr>
              <a:t>115 Y/$</a:t>
            </a:r>
            <a:endParaRPr lang="ja-JP" altLang="en-US" sz="800" dirty="0">
              <a:latin typeface="Verdana" panose="020B0604030504040204" pitchFamily="34" charset="0"/>
            </a:endParaRPr>
          </a:p>
        </p:txBody>
      </p:sp>
      <p:pic>
        <p:nvPicPr>
          <p:cNvPr id="15" name="Picture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418156" y="326534"/>
            <a:ext cx="760122" cy="764814"/>
          </a:xfrm>
          <a:prstGeom prst="rect">
            <a:avLst/>
          </a:prstGeom>
        </p:spPr>
      </p:pic>
    </p:spTree>
    <p:extLst>
      <p:ext uri="{BB962C8B-B14F-4D97-AF65-F5344CB8AC3E}">
        <p14:creationId xmlns:p14="http://schemas.microsoft.com/office/powerpoint/2010/main" val="1501814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12"/>
          <p:cNvSpPr txBox="1">
            <a:spLocks noChangeArrowheads="1"/>
          </p:cNvSpPr>
          <p:nvPr/>
        </p:nvSpPr>
        <p:spPr>
          <a:xfrm>
            <a:off x="138024" y="103846"/>
            <a:ext cx="8012203" cy="722560"/>
          </a:xfrm>
          <a:prstGeom prst="rect">
            <a:avLst/>
          </a:prstGeom>
        </p:spPr>
        <p:txBody>
          <a:bodyPr vert="horz" lIns="91429" tIns="45714" rIns="91429" bIns="45714"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base">
              <a:spcAft>
                <a:spcPct val="0"/>
              </a:spcAft>
            </a:pPr>
            <a:r>
              <a:rPr lang="en-US" sz="1600" b="1" dirty="0">
                <a:solidFill>
                  <a:srgbClr val="0050AA"/>
                </a:solidFill>
                <a:latin typeface="Verdana" panose="020B0604030504040204" pitchFamily="34" charset="0"/>
                <a:ea typeface="Verdana" panose="020B0604030504040204" pitchFamily="34" charset="0"/>
                <a:cs typeface="Verdana" panose="020B0604030504040204" pitchFamily="34" charset="0"/>
              </a:rPr>
              <a:t>[Project Title(</a:t>
            </a:r>
            <a:r>
              <a:rPr lang="ja-JP" altLang="en-US" sz="1600" b="1" dirty="0">
                <a:solidFill>
                  <a:srgbClr val="0050AA"/>
                </a:solidFill>
                <a:latin typeface="Verdana" panose="020B0604030504040204" pitchFamily="34" charset="0"/>
                <a:ea typeface="Verdana" panose="020B0604030504040204" pitchFamily="34" charset="0"/>
                <a:cs typeface="Verdana" panose="020B0604030504040204" pitchFamily="34" charset="0"/>
              </a:rPr>
              <a:t>技術開発アイデアのタイトルを記載ください）</a:t>
            </a:r>
            <a:r>
              <a:rPr lang="en-US" sz="1600" b="1" dirty="0">
                <a:solidFill>
                  <a:srgbClr val="0050AA"/>
                </a:solidFill>
                <a:latin typeface="Verdana" panose="020B0604030504040204" pitchFamily="34" charset="0"/>
                <a:ea typeface="Verdana" panose="020B0604030504040204" pitchFamily="34" charset="0"/>
                <a:cs typeface="Verdana" panose="020B0604030504040204" pitchFamily="34" charset="0"/>
              </a:rPr>
              <a:t>]</a:t>
            </a:r>
          </a:p>
        </p:txBody>
      </p:sp>
      <p:graphicFrame>
        <p:nvGraphicFramePr>
          <p:cNvPr id="6" name="Group 780"/>
          <p:cNvGraphicFramePr>
            <a:graphicFrameLocks noGrp="1"/>
          </p:cNvGraphicFramePr>
          <p:nvPr>
            <p:extLst>
              <p:ext uri="{D42A27DB-BD31-4B8C-83A1-F6EECF244321}">
                <p14:modId xmlns:p14="http://schemas.microsoft.com/office/powerpoint/2010/main" val="1192631085"/>
              </p:ext>
            </p:extLst>
          </p:nvPr>
        </p:nvGraphicFramePr>
        <p:xfrm>
          <a:off x="109973" y="1261872"/>
          <a:ext cx="8702356" cy="1353312"/>
        </p:xfrm>
        <a:graphic>
          <a:graphicData uri="http://schemas.openxmlformats.org/drawingml/2006/table">
            <a:tbl>
              <a:tblPr/>
              <a:tblGrid>
                <a:gridCol w="1774267">
                  <a:extLst>
                    <a:ext uri="{9D8B030D-6E8A-4147-A177-3AD203B41FA5}">
                      <a16:colId xmlns:a16="http://schemas.microsoft.com/office/drawing/2014/main" val="20000"/>
                    </a:ext>
                  </a:extLst>
                </a:gridCol>
                <a:gridCol w="2576911">
                  <a:extLst>
                    <a:ext uri="{9D8B030D-6E8A-4147-A177-3AD203B41FA5}">
                      <a16:colId xmlns:a16="http://schemas.microsoft.com/office/drawing/2014/main" val="20001"/>
                    </a:ext>
                  </a:extLst>
                </a:gridCol>
                <a:gridCol w="1774267">
                  <a:extLst>
                    <a:ext uri="{9D8B030D-6E8A-4147-A177-3AD203B41FA5}">
                      <a16:colId xmlns:a16="http://schemas.microsoft.com/office/drawing/2014/main" val="20002"/>
                    </a:ext>
                  </a:extLst>
                </a:gridCol>
                <a:gridCol w="2576911">
                  <a:extLst>
                    <a:ext uri="{9D8B030D-6E8A-4147-A177-3AD203B41FA5}">
                      <a16:colId xmlns:a16="http://schemas.microsoft.com/office/drawing/2014/main" val="20003"/>
                    </a:ext>
                  </a:extLst>
                </a:gridCol>
              </a:tblGrid>
              <a:tr h="329184">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Application:</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ja-JP" altLang="en-US" sz="800" b="0" i="0" u="none" strike="noStrike" cap="none" normalizeH="0" baseline="0" dirty="0">
                          <a:ln>
                            <a:noFill/>
                          </a:ln>
                          <a:solidFill>
                            <a:schemeClr val="tx1"/>
                          </a:solidFill>
                          <a:effectLst/>
                          <a:latin typeface="Verdana" pitchFamily="34" charset="0"/>
                        </a:rPr>
                        <a:t>開発技術が海洋石油・ガス分野のどういった箇所（分野）に適用できるかを記載ください</a:t>
                      </a: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DeepStar Director:</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just"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defRPr/>
                      </a:pPr>
                      <a:r>
                        <a:rPr kumimoji="0" lang="en-US" sz="800" b="0" i="0" u="none" strike="noStrike" kern="1200" cap="none" spc="0" normalizeH="0" baseline="0" noProof="0" dirty="0">
                          <a:ln>
                            <a:noFill/>
                          </a:ln>
                          <a:solidFill>
                            <a:prstClr val="black"/>
                          </a:solidFill>
                          <a:effectLst/>
                          <a:uLnTx/>
                          <a:uFillTx/>
                          <a:latin typeface="Verdana" pitchFamily="34" charset="0"/>
                          <a:ea typeface="+mn-ea"/>
                          <a:cs typeface="+mn-cs"/>
                        </a:rPr>
                        <a:t>Shak Shamshy, </a:t>
                      </a:r>
                      <a:r>
                        <a:rPr kumimoji="0" lang="en-US" sz="800" b="0" i="0" u="none" strike="noStrike" kern="1200" cap="none" spc="0" normalizeH="0" baseline="0" noProof="0" dirty="0">
                          <a:ln>
                            <a:noFill/>
                          </a:ln>
                          <a:solidFill>
                            <a:prstClr val="black"/>
                          </a:solidFill>
                          <a:effectLst/>
                          <a:uLnTx/>
                          <a:uFillTx/>
                          <a:latin typeface="Verdana" pitchFamily="34" charset="0"/>
                          <a:ea typeface="+mn-ea"/>
                          <a:cs typeface="+mn-cs"/>
                          <a:hlinkClick r:id="rId3"/>
                        </a:rPr>
                        <a:t>shakir@chevron.com</a:t>
                      </a:r>
                      <a:endParaRPr kumimoji="0" lang="en-US" sz="800" b="0" i="0" u="none" strike="noStrike" kern="1200" cap="none" spc="0" normalizeH="0" baseline="0" noProof="0" dirty="0">
                        <a:ln>
                          <a:noFill/>
                        </a:ln>
                        <a:solidFill>
                          <a:prstClr val="black"/>
                        </a:solidFill>
                        <a:effectLst/>
                        <a:uLnTx/>
                        <a:uFillTx/>
                        <a:latin typeface="Verdana" pitchFamily="34" charset="0"/>
                        <a:ea typeface="+mn-ea"/>
                        <a:cs typeface="+mn-cs"/>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29184">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Focus Area Theme:</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ja-JP" altLang="en-US" sz="800" b="0" i="0" u="none" strike="noStrike" cap="none" normalizeH="0" baseline="0" dirty="0">
                          <a:ln>
                            <a:noFill/>
                          </a:ln>
                          <a:solidFill>
                            <a:schemeClr val="tx1"/>
                          </a:solidFill>
                          <a:effectLst/>
                          <a:latin typeface="Verdana" pitchFamily="34" charset="0"/>
                        </a:rPr>
                        <a:t>テーマ１から７に該当するテーマを記載ください</a:t>
                      </a: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DeepStar Project Manager:</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defRPr/>
                      </a:pPr>
                      <a:r>
                        <a:rPr kumimoji="0" lang="en-US" sz="800" b="0" i="0" u="none" strike="noStrike" kern="1200" cap="none" spc="0" normalizeH="0" baseline="0" noProof="0" dirty="0">
                          <a:ln>
                            <a:noFill/>
                          </a:ln>
                          <a:solidFill>
                            <a:prstClr val="black"/>
                          </a:solidFill>
                          <a:effectLst/>
                          <a:uLnTx/>
                          <a:uFillTx/>
                          <a:latin typeface="Verdana" pitchFamily="34" charset="0"/>
                          <a:ea typeface="+mn-ea"/>
                          <a:cs typeface="+mn-cs"/>
                        </a:rPr>
                        <a:t>Joseph Gomes, </a:t>
                      </a:r>
                      <a:r>
                        <a:rPr kumimoji="0" lang="en-US" sz="800" b="0" i="0" u="none" strike="noStrike" kern="1200" cap="none" spc="0" normalizeH="0" baseline="0" noProof="0" dirty="0">
                          <a:ln>
                            <a:noFill/>
                          </a:ln>
                          <a:solidFill>
                            <a:prstClr val="black"/>
                          </a:solidFill>
                          <a:effectLst/>
                          <a:uLnTx/>
                          <a:uFillTx/>
                          <a:latin typeface="Verdana" pitchFamily="34" charset="0"/>
                          <a:ea typeface="+mn-ea"/>
                          <a:cs typeface="+mn-cs"/>
                          <a:hlinkClick r:id="rId4"/>
                        </a:rPr>
                        <a:t>joe@theooc.us</a:t>
                      </a:r>
                      <a:endParaRPr kumimoji="0" lang="en-US" sz="800" b="0" i="0" u="none" strike="noStrike" kern="1200" cap="none" spc="0" normalizeH="0" baseline="0" noProof="0" dirty="0">
                        <a:ln>
                          <a:noFill/>
                        </a:ln>
                        <a:solidFill>
                          <a:prstClr val="black"/>
                        </a:solidFill>
                        <a:effectLst/>
                        <a:uLnTx/>
                        <a:uFillTx/>
                        <a:latin typeface="Verdana" pitchFamily="34" charset="0"/>
                        <a:ea typeface="+mn-ea"/>
                        <a:cs typeface="+mn-cs"/>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7022">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Strategic Drivers/Category:</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ja-JP" altLang="en-US" sz="800" b="0" i="0" u="none" strike="noStrike" cap="none" normalizeH="0" baseline="0" dirty="0">
                          <a:ln>
                            <a:noFill/>
                          </a:ln>
                          <a:solidFill>
                            <a:schemeClr val="tx1"/>
                          </a:solidFill>
                          <a:effectLst/>
                          <a:latin typeface="Verdana" pitchFamily="34" charset="0"/>
                        </a:rPr>
                        <a:t>当該技術によりどのような環境負荷又は安全性が改善されるかを記載ください</a:t>
                      </a: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Project Champions:</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ja-JP" altLang="en-US" sz="800" b="0" i="0" u="none" strike="noStrike" cap="none" normalizeH="0" baseline="0" dirty="0">
                          <a:ln>
                            <a:noFill/>
                          </a:ln>
                          <a:solidFill>
                            <a:schemeClr val="tx1"/>
                          </a:solidFill>
                          <a:effectLst/>
                          <a:latin typeface="Verdana" pitchFamily="34" charset="0"/>
                        </a:rPr>
                        <a:t>連携先の</a:t>
                      </a:r>
                      <a:r>
                        <a:rPr kumimoji="0" lang="en-US" altLang="ja-JP" sz="800" b="0" i="0" u="none" strike="noStrike" cap="none" normalizeH="0" baseline="0" dirty="0" err="1">
                          <a:ln>
                            <a:noFill/>
                          </a:ln>
                          <a:solidFill>
                            <a:schemeClr val="tx1"/>
                          </a:solidFill>
                          <a:effectLst/>
                          <a:latin typeface="Verdana" pitchFamily="34" charset="0"/>
                        </a:rPr>
                        <a:t>DeepStar</a:t>
                      </a:r>
                      <a:r>
                        <a:rPr kumimoji="0" lang="ja-JP" altLang="en-US" sz="800" b="0" i="0" u="none" strike="noStrike" cap="none" normalizeH="0" baseline="0" dirty="0">
                          <a:ln>
                            <a:noFill/>
                          </a:ln>
                          <a:solidFill>
                            <a:schemeClr val="tx1"/>
                          </a:solidFill>
                          <a:effectLst/>
                          <a:latin typeface="Verdana" pitchFamily="34" charset="0"/>
                        </a:rPr>
                        <a:t>コア企業名、コンタクトポイント（名前、メール、電話番号）を記載ください</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7022">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Technology Development Stage:</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ja-JP" altLang="en-US" sz="800" b="0" i="0" u="none" strike="noStrike" cap="none" normalizeH="0" baseline="0" dirty="0">
                          <a:ln>
                            <a:noFill/>
                          </a:ln>
                          <a:solidFill>
                            <a:schemeClr val="tx1"/>
                          </a:solidFill>
                          <a:effectLst/>
                          <a:latin typeface="Verdana" pitchFamily="34" charset="0"/>
                        </a:rPr>
                        <a:t>今回のプロジェクトで目指す開発のレベルを上記数字で記載ください（２</a:t>
                      </a:r>
                      <a:r>
                        <a:rPr kumimoji="0" lang="en-US" altLang="ja-JP" sz="800" b="0" i="0" u="none" strike="noStrike" cap="none" normalizeH="0" baseline="0" dirty="0">
                          <a:ln>
                            <a:noFill/>
                          </a:ln>
                          <a:solidFill>
                            <a:schemeClr val="tx1"/>
                          </a:solidFill>
                          <a:effectLst/>
                          <a:latin typeface="Verdana" pitchFamily="34" charset="0"/>
                        </a:rPr>
                        <a:t>-</a:t>
                      </a:r>
                      <a:r>
                        <a:rPr kumimoji="0" lang="ja-JP" altLang="en-US" sz="800" b="0" i="0" u="none" strike="noStrike" cap="none" normalizeH="0" baseline="0" dirty="0">
                          <a:ln>
                            <a:noFill/>
                          </a:ln>
                          <a:solidFill>
                            <a:schemeClr val="tx1"/>
                          </a:solidFill>
                          <a:effectLst/>
                          <a:latin typeface="Verdana" pitchFamily="34" charset="0"/>
                        </a:rPr>
                        <a:t>４と言った記載方法も可能です）</a:t>
                      </a: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Proposed Contractors:</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ja-JP" altLang="en-US" sz="800" b="0" i="0" u="none" strike="noStrike" cap="none" normalizeH="0" baseline="0" dirty="0">
                          <a:ln>
                            <a:noFill/>
                          </a:ln>
                          <a:solidFill>
                            <a:schemeClr val="tx1"/>
                          </a:solidFill>
                          <a:effectLst/>
                          <a:latin typeface="Verdana" pitchFamily="34" charset="0"/>
                        </a:rPr>
                        <a:t>貴社名、コンタクトポイント（名前、メール、電話番号）を記載ください</a:t>
                      </a: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 name="Text Box 773"/>
          <p:cNvSpPr txBox="1">
            <a:spLocks noChangeArrowheads="1"/>
          </p:cNvSpPr>
          <p:nvPr/>
        </p:nvSpPr>
        <p:spPr bwMode="auto">
          <a:xfrm>
            <a:off x="109973" y="2667000"/>
            <a:ext cx="5618698" cy="3016198"/>
          </a:xfrm>
          <a:prstGeom prst="rect">
            <a:avLst/>
          </a:prstGeom>
          <a:noFill/>
          <a:ln w="25400">
            <a:solidFill>
              <a:schemeClr val="tx1">
                <a:lumMod val="85000"/>
                <a:lumOff val="15000"/>
              </a:schemeClr>
            </a:solidFill>
            <a:miter lim="800000"/>
            <a:headEnd/>
            <a:tailEnd/>
          </a:ln>
        </p:spPr>
        <p:txBody>
          <a:bodyPr wrap="square" lIns="91429" tIns="45714" rIns="91429" bIns="45714">
            <a:spAutoFit/>
          </a:bodyPr>
          <a:lstStyle/>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Project Overview:</a:t>
            </a:r>
          </a:p>
          <a:p>
            <a:pPr marL="628596" lvl="1" indent="-171450">
              <a:buFont typeface="Arial" panose="020B0604020202020204" pitchFamily="34" charset="0"/>
              <a:buChar char="•"/>
            </a:pPr>
            <a:r>
              <a:rPr lang="ja-JP" alt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技術開発の概要を２～３行で記載ください。記述の際には、他者にない当該技術の強みや実績（あれば）にも言及ください。</a:t>
            </a:r>
            <a:endPar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Business Case / Impact:</a:t>
            </a:r>
          </a:p>
          <a:p>
            <a:pPr marL="628596" lvl="1" indent="-171450">
              <a:buFont typeface="Arial" panose="020B0604020202020204" pitchFamily="34" charset="0"/>
              <a:buChar char="•"/>
            </a:pPr>
            <a:r>
              <a:rPr lang="ja-JP" alt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開発技術が実用化された場合、実際のビジネスにどのように活用され、どのような（</a:t>
            </a:r>
            <a:r>
              <a:rPr lang="en-US" altLang="ja-JP"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positive</a:t>
            </a:r>
            <a:r>
              <a:rPr lang="ja-JP" alt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な）利益をもたらすかを２～３行で記載ください。</a:t>
            </a:r>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Objective:</a:t>
            </a:r>
          </a:p>
          <a:p>
            <a:pPr marL="628596" lvl="1" indent="-171450">
              <a:buFont typeface="Arial" panose="020B0604020202020204" pitchFamily="34" charset="0"/>
              <a:buChar char="•"/>
            </a:pPr>
            <a:r>
              <a:rPr lang="ja-JP" alt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今回の技術開発の目的を２行以内で記載ください。</a:t>
            </a:r>
            <a:endParaRPr lang="en-US" altLang="ja-JP" sz="1000" b="1" i="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pPr marL="628596" lvl="1" indent="-171450">
              <a:buFont typeface="Arial" panose="020B0604020202020204" pitchFamily="34" charset="0"/>
              <a:buChar char="•"/>
            </a:pPr>
            <a:endPar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altLang="ja-JP" sz="1000" b="1" dirty="0">
                <a:solidFill>
                  <a:srgbClr val="004EA4"/>
                </a:solidFill>
                <a:latin typeface="Verdana" panose="020B0604030504040204" pitchFamily="34" charset="0"/>
                <a:ea typeface="Verdana" panose="020B0604030504040204" pitchFamily="34" charset="0"/>
                <a:cs typeface="Verdana" panose="020B0604030504040204" pitchFamily="34" charset="0"/>
              </a:rPr>
              <a:t>Scope:</a:t>
            </a:r>
          </a:p>
          <a:p>
            <a:pPr marL="628596" lvl="1" indent="-171450">
              <a:buFont typeface="Arial" panose="020B0604020202020204" pitchFamily="34" charset="0"/>
              <a:buChar char="•"/>
            </a:pPr>
            <a:r>
              <a:rPr lang="ja-JP" alt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今回の技術開発のタイムスケジュールをフェーズに分けて記載ください（概ねの想定コストを可能であれば記載ください）。</a:t>
            </a:r>
            <a:endParaRPr lang="en-US" altLang="ja-JP" sz="1000" b="1" i="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pPr marL="628596" lvl="1" indent="-171450">
              <a:buFont typeface="Arial" panose="020B0604020202020204" pitchFamily="34" charset="0"/>
              <a:buChar char="•"/>
            </a:pPr>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altLang="ja-JP" sz="1000" b="1" dirty="0" err="1">
                <a:solidFill>
                  <a:srgbClr val="004EA4"/>
                </a:solidFill>
                <a:latin typeface="Verdana" panose="020B0604030504040204" pitchFamily="34" charset="0"/>
                <a:ea typeface="Verdana" panose="020B0604030504040204" pitchFamily="34" charset="0"/>
                <a:cs typeface="Verdana" panose="020B0604030504040204" pitchFamily="34" charset="0"/>
              </a:rPr>
              <a:t>Deribarables</a:t>
            </a:r>
            <a:r>
              <a:rPr lang="en-US" altLang="ja-JP" sz="1000" b="1" dirty="0">
                <a:solidFill>
                  <a:srgbClr val="004EA4"/>
                </a:solidFill>
                <a:latin typeface="Verdana" panose="020B0604030504040204" pitchFamily="34" charset="0"/>
                <a:ea typeface="Verdana" panose="020B0604030504040204" pitchFamily="34" charset="0"/>
                <a:cs typeface="Verdana" panose="020B0604030504040204" pitchFamily="34" charset="0"/>
              </a:rPr>
              <a:t>:</a:t>
            </a:r>
          </a:p>
          <a:p>
            <a:pPr marL="628596" lvl="1" indent="-171450">
              <a:buFont typeface="Arial" panose="020B0604020202020204" pitchFamily="34" charset="0"/>
              <a:buChar char="•"/>
            </a:pPr>
            <a:r>
              <a:rPr lang="ja-JP" alt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今回の技術開発により得られる</a:t>
            </a:r>
            <a:r>
              <a:rPr lang="en-US" altLang="ja-JP"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output</a:t>
            </a:r>
            <a:r>
              <a:rPr lang="ja-JP" alt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を２～３行で記載ください。</a:t>
            </a:r>
            <a:endParaRPr lang="en-US" altLang="ja-JP"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pPr marL="628596" lvl="1" indent="-171450">
              <a:buFont typeface="Arial" panose="020B0604020202020204" pitchFamily="34" charset="0"/>
              <a:buChar char="•"/>
            </a:pPr>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2" name="Group 788"/>
          <p:cNvGraphicFramePr>
            <a:graphicFrameLocks noGrp="1"/>
          </p:cNvGraphicFramePr>
          <p:nvPr/>
        </p:nvGraphicFramePr>
        <p:xfrm>
          <a:off x="5791200" y="5867401"/>
          <a:ext cx="3019251" cy="742700"/>
        </p:xfrm>
        <a:graphic>
          <a:graphicData uri="http://schemas.openxmlformats.org/drawingml/2006/table">
            <a:tbl>
              <a:tblPr/>
              <a:tblGrid>
                <a:gridCol w="1006417">
                  <a:extLst>
                    <a:ext uri="{9D8B030D-6E8A-4147-A177-3AD203B41FA5}">
                      <a16:colId xmlns:a16="http://schemas.microsoft.com/office/drawing/2014/main" val="20000"/>
                    </a:ext>
                  </a:extLst>
                </a:gridCol>
                <a:gridCol w="1006417">
                  <a:extLst>
                    <a:ext uri="{9D8B030D-6E8A-4147-A177-3AD203B41FA5}">
                      <a16:colId xmlns:a16="http://schemas.microsoft.com/office/drawing/2014/main" val="20001"/>
                    </a:ext>
                  </a:extLst>
                </a:gridCol>
                <a:gridCol w="1006417">
                  <a:extLst>
                    <a:ext uri="{9D8B030D-6E8A-4147-A177-3AD203B41FA5}">
                      <a16:colId xmlns:a16="http://schemas.microsoft.com/office/drawing/2014/main" val="20002"/>
                    </a:ext>
                  </a:extLst>
                </a:gridCol>
              </a:tblGrid>
              <a:tr h="223966">
                <a:tc gridSpan="3">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r>
                        <a:rPr kumimoji="0" lang="en-US" sz="900" b="1" i="0" u="none" strike="noStrike" kern="1200" cap="none" normalizeH="0" baseline="0" dirty="0">
                          <a:ln>
                            <a:noFill/>
                          </a:ln>
                          <a:solidFill>
                            <a:schemeClr val="bg1"/>
                          </a:solidFill>
                          <a:effectLst/>
                          <a:latin typeface="Verdana" pitchFamily="34" charset="0"/>
                          <a:ea typeface="+mn-ea"/>
                          <a:cs typeface="+mn-cs"/>
                        </a:rPr>
                        <a:t>Schedule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hMerge="1">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1" i="0" u="none" strike="noStrike" kern="1200" cap="none" normalizeH="0" baseline="0" dirty="0">
                        <a:ln>
                          <a:noFill/>
                        </a:ln>
                        <a:solidFill>
                          <a:schemeClr val="bg1"/>
                        </a:solidFill>
                        <a:effectLst/>
                        <a:latin typeface="Verdana"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chemeClr val="accent2">
                        <a:lumMod val="75000"/>
                      </a:schemeClr>
                    </a:solidFill>
                  </a:tcPr>
                </a:tc>
                <a:tc hMerge="1">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1" i="0" u="none" strike="noStrike" kern="1200" cap="none" normalizeH="0" baseline="0" dirty="0">
                        <a:ln>
                          <a:noFill/>
                        </a:ln>
                        <a:solidFill>
                          <a:schemeClr val="bg1"/>
                        </a:solidFill>
                        <a:effectLst/>
                        <a:latin typeface="Verdana"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chemeClr val="accent2">
                        <a:lumMod val="75000"/>
                      </a:schemeClr>
                    </a:solidFill>
                  </a:tcPr>
                </a:tc>
                <a:extLst>
                  <a:ext uri="{0D108BD9-81ED-4DB2-BD59-A6C34878D82A}">
                    <a16:rowId xmlns:a16="http://schemas.microsoft.com/office/drawing/2014/main" val="10000"/>
                  </a:ext>
                </a:extLst>
              </a:tr>
              <a:tr h="274832">
                <a:tc>
                  <a:txBody>
                    <a:bodyPr/>
                    <a:lstStyle/>
                    <a:p>
                      <a:pPr marL="0" marR="0" lvl="0" indent="0" algn="ctr" defTabSz="914400" rtl="0" eaLnBrk="1" fontAlgn="base" latinLnBrk="0" hangingPunct="1">
                        <a:lnSpc>
                          <a:spcPct val="100000"/>
                        </a:lnSpc>
                        <a:spcBef>
                          <a:spcPct val="0"/>
                        </a:spcBef>
                        <a:spcAft>
                          <a:spcPts val="0"/>
                        </a:spcAft>
                        <a:buClrTx/>
                        <a:buSzTx/>
                        <a:buFontTx/>
                        <a:buNone/>
                        <a:tabLst>
                          <a:tab pos="288925" algn="l"/>
                          <a:tab pos="577850" algn="l"/>
                          <a:tab pos="863600" algn="l"/>
                          <a:tab pos="1831975" algn="l"/>
                        </a:tabLst>
                      </a:pPr>
                      <a:r>
                        <a:rPr kumimoji="0" lang="en-US" sz="800" b="1" i="0" u="none" strike="noStrike" kern="1200" cap="none" normalizeH="0" baseline="0" dirty="0">
                          <a:ln>
                            <a:noFill/>
                          </a:ln>
                          <a:solidFill>
                            <a:schemeClr val="tx1"/>
                          </a:solidFill>
                          <a:effectLst/>
                          <a:latin typeface="Verdana" pitchFamily="34" charset="0"/>
                          <a:ea typeface="+mn-ea"/>
                          <a:cs typeface="+mn-cs"/>
                        </a:rPr>
                        <a:t>Start Date</a:t>
                      </a:r>
                    </a:p>
                  </a:txBody>
                  <a:tcP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r>
                        <a:rPr kumimoji="0" lang="en-US" sz="800" b="1" i="0" u="none" strike="noStrike" kern="1200" cap="none" normalizeH="0" baseline="0" dirty="0">
                          <a:ln>
                            <a:noFill/>
                          </a:ln>
                          <a:solidFill>
                            <a:schemeClr val="tx1"/>
                          </a:solidFill>
                          <a:effectLst/>
                          <a:latin typeface="Verdana" pitchFamily="34" charset="0"/>
                          <a:ea typeface="+mn-ea"/>
                          <a:cs typeface="+mn-cs"/>
                        </a:rPr>
                        <a:t>End Date</a:t>
                      </a: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r>
                        <a:rPr kumimoji="0" lang="en-US" sz="800" b="1" i="0" u="none" strike="noStrike" kern="1200" cap="none" normalizeH="0" baseline="0" dirty="0">
                          <a:ln>
                            <a:noFill/>
                          </a:ln>
                          <a:solidFill>
                            <a:schemeClr val="tx1"/>
                          </a:solidFill>
                          <a:effectLst/>
                          <a:latin typeface="Verdana" pitchFamily="34" charset="0"/>
                          <a:ea typeface="+mn-ea"/>
                          <a:cs typeface="+mn-cs"/>
                        </a:rPr>
                        <a:t>Budget</a:t>
                      </a: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09076">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0" i="0" u="none" strike="noStrike" kern="1200" cap="none" normalizeH="0" baseline="0" dirty="0">
                        <a:ln>
                          <a:noFill/>
                        </a:ln>
                        <a:solidFill>
                          <a:schemeClr val="tx1"/>
                        </a:solidFill>
                        <a:effectLst/>
                        <a:latin typeface="Verdana" pitchFamily="34" charset="0"/>
                        <a:ea typeface="+mn-ea"/>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0" i="0" u="none" strike="noStrike" kern="1200" cap="none" normalizeH="0" baseline="0" dirty="0">
                        <a:ln>
                          <a:noFill/>
                        </a:ln>
                        <a:solidFill>
                          <a:schemeClr val="tx1"/>
                        </a:solidFill>
                        <a:effectLst/>
                        <a:latin typeface="Verdana" pitchFamily="34" charset="0"/>
                        <a:ea typeface="+mn-ea"/>
                        <a:cs typeface="+mn-cs"/>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0" i="0" u="none" strike="noStrike" kern="1200" cap="none" normalizeH="0" baseline="0" dirty="0">
                        <a:ln>
                          <a:noFill/>
                        </a:ln>
                        <a:solidFill>
                          <a:schemeClr val="tx1"/>
                        </a:solidFill>
                        <a:effectLst/>
                        <a:latin typeface="Verdana" pitchFamily="34" charset="0"/>
                        <a:ea typeface="+mn-ea"/>
                        <a:cs typeface="+mn-cs"/>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18156" y="326534"/>
            <a:ext cx="760122" cy="764814"/>
          </a:xfrm>
          <a:prstGeom prst="rect">
            <a:avLst/>
          </a:prstGeom>
        </p:spPr>
      </p:pic>
      <p:sp>
        <p:nvSpPr>
          <p:cNvPr id="27" name="Rectangle 26"/>
          <p:cNvSpPr/>
          <p:nvPr/>
        </p:nvSpPr>
        <p:spPr>
          <a:xfrm>
            <a:off x="5791200" y="2667000"/>
            <a:ext cx="3010620" cy="266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Insert picture here</a:t>
            </a:r>
          </a:p>
          <a:p>
            <a:pPr algn="ctr"/>
            <a:r>
              <a:rPr lang="ja-JP" altLang="en-US" sz="1000" dirty="0">
                <a:solidFill>
                  <a:schemeClr val="tx1"/>
                </a:solidFill>
              </a:rPr>
              <a:t>技術開発アイデアのイメージ図を挿入ください</a:t>
            </a:r>
          </a:p>
          <a:p>
            <a:pPr algn="ctr"/>
            <a:endParaRPr lang="en-US" dirty="0">
              <a:solidFill>
                <a:schemeClr val="tx1"/>
              </a:solidFill>
            </a:endParaRPr>
          </a:p>
        </p:txBody>
      </p:sp>
      <p:graphicFrame>
        <p:nvGraphicFramePr>
          <p:cNvPr id="9" name="Content Placeholder 10"/>
          <p:cNvGraphicFramePr>
            <a:graphicFrameLocks/>
          </p:cNvGraphicFramePr>
          <p:nvPr/>
        </p:nvGraphicFramePr>
        <p:xfrm>
          <a:off x="109973" y="762000"/>
          <a:ext cx="6781797" cy="423462"/>
        </p:xfrm>
        <a:graphic>
          <a:graphicData uri="http://schemas.openxmlformats.org/drawingml/2006/table">
            <a:tbl>
              <a:tblPr firstRow="1" bandRow="1">
                <a:tableStyleId>{5940675A-B579-460E-94D1-54222C63F5DA}</a:tableStyleId>
              </a:tblPr>
              <a:tblGrid>
                <a:gridCol w="753533">
                  <a:extLst>
                    <a:ext uri="{9D8B030D-6E8A-4147-A177-3AD203B41FA5}">
                      <a16:colId xmlns:a16="http://schemas.microsoft.com/office/drawing/2014/main" val="20000"/>
                    </a:ext>
                  </a:extLst>
                </a:gridCol>
                <a:gridCol w="753533">
                  <a:extLst>
                    <a:ext uri="{9D8B030D-6E8A-4147-A177-3AD203B41FA5}">
                      <a16:colId xmlns:a16="http://schemas.microsoft.com/office/drawing/2014/main" val="20001"/>
                    </a:ext>
                  </a:extLst>
                </a:gridCol>
                <a:gridCol w="753533">
                  <a:extLst>
                    <a:ext uri="{9D8B030D-6E8A-4147-A177-3AD203B41FA5}">
                      <a16:colId xmlns:a16="http://schemas.microsoft.com/office/drawing/2014/main" val="20002"/>
                    </a:ext>
                  </a:extLst>
                </a:gridCol>
                <a:gridCol w="753533">
                  <a:extLst>
                    <a:ext uri="{9D8B030D-6E8A-4147-A177-3AD203B41FA5}">
                      <a16:colId xmlns:a16="http://schemas.microsoft.com/office/drawing/2014/main" val="20003"/>
                    </a:ext>
                  </a:extLst>
                </a:gridCol>
                <a:gridCol w="753533">
                  <a:extLst>
                    <a:ext uri="{9D8B030D-6E8A-4147-A177-3AD203B41FA5}">
                      <a16:colId xmlns:a16="http://schemas.microsoft.com/office/drawing/2014/main" val="20004"/>
                    </a:ext>
                  </a:extLst>
                </a:gridCol>
                <a:gridCol w="753533">
                  <a:extLst>
                    <a:ext uri="{9D8B030D-6E8A-4147-A177-3AD203B41FA5}">
                      <a16:colId xmlns:a16="http://schemas.microsoft.com/office/drawing/2014/main" val="20005"/>
                    </a:ext>
                  </a:extLst>
                </a:gridCol>
                <a:gridCol w="753533">
                  <a:extLst>
                    <a:ext uri="{9D8B030D-6E8A-4147-A177-3AD203B41FA5}">
                      <a16:colId xmlns:a16="http://schemas.microsoft.com/office/drawing/2014/main" val="20006"/>
                    </a:ext>
                  </a:extLst>
                </a:gridCol>
                <a:gridCol w="753533">
                  <a:extLst>
                    <a:ext uri="{9D8B030D-6E8A-4147-A177-3AD203B41FA5}">
                      <a16:colId xmlns:a16="http://schemas.microsoft.com/office/drawing/2014/main" val="20007"/>
                    </a:ext>
                  </a:extLst>
                </a:gridCol>
                <a:gridCol w="753533">
                  <a:extLst>
                    <a:ext uri="{9D8B030D-6E8A-4147-A177-3AD203B41FA5}">
                      <a16:colId xmlns:a16="http://schemas.microsoft.com/office/drawing/2014/main" val="20008"/>
                    </a:ext>
                  </a:extLst>
                </a:gridCol>
              </a:tblGrid>
              <a:tr h="201378">
                <a:tc>
                  <a:txBody>
                    <a:bodyPr/>
                    <a:lstStyle/>
                    <a:p>
                      <a:pPr algn="ctr"/>
                      <a:r>
                        <a:rPr lang="en-US" sz="800" b="1" dirty="0"/>
                        <a:t>1</a:t>
                      </a:r>
                    </a:p>
                  </a:txBody>
                  <a:tcPr anchor="ctr">
                    <a:solidFill>
                      <a:srgbClr val="FF5050">
                        <a:alpha val="50196"/>
                      </a:srgbClr>
                    </a:solidFill>
                  </a:tcPr>
                </a:tc>
                <a:tc>
                  <a:txBody>
                    <a:bodyPr/>
                    <a:lstStyle/>
                    <a:p>
                      <a:pPr algn="ctr"/>
                      <a:r>
                        <a:rPr lang="en-US" sz="800" b="1" dirty="0"/>
                        <a:t>2</a:t>
                      </a:r>
                    </a:p>
                  </a:txBody>
                  <a:tcPr anchor="ctr">
                    <a:solidFill>
                      <a:srgbClr val="FF5050">
                        <a:alpha val="50196"/>
                      </a:srgbClr>
                    </a:solidFill>
                  </a:tcPr>
                </a:tc>
                <a:tc>
                  <a:txBody>
                    <a:bodyPr/>
                    <a:lstStyle/>
                    <a:p>
                      <a:pPr algn="ctr"/>
                      <a:r>
                        <a:rPr lang="en-US" sz="800" b="1" dirty="0"/>
                        <a:t>3</a:t>
                      </a:r>
                    </a:p>
                  </a:txBody>
                  <a:tcPr anchor="ctr">
                    <a:solidFill>
                      <a:srgbClr val="FFFF00">
                        <a:alpha val="50196"/>
                      </a:srgbClr>
                    </a:solidFill>
                  </a:tcPr>
                </a:tc>
                <a:tc>
                  <a:txBody>
                    <a:bodyPr/>
                    <a:lstStyle/>
                    <a:p>
                      <a:pPr algn="ctr"/>
                      <a:r>
                        <a:rPr lang="en-US" sz="800" b="1" dirty="0"/>
                        <a:t>4</a:t>
                      </a:r>
                    </a:p>
                  </a:txBody>
                  <a:tcPr anchor="ctr">
                    <a:solidFill>
                      <a:srgbClr val="FFFF00">
                        <a:alpha val="50196"/>
                      </a:srgbClr>
                    </a:solidFill>
                  </a:tcPr>
                </a:tc>
                <a:tc>
                  <a:txBody>
                    <a:bodyPr/>
                    <a:lstStyle/>
                    <a:p>
                      <a:pPr algn="ctr"/>
                      <a:r>
                        <a:rPr lang="en-US" sz="800" b="1" dirty="0"/>
                        <a:t>5</a:t>
                      </a:r>
                    </a:p>
                  </a:txBody>
                  <a:tcPr anchor="ctr">
                    <a:solidFill>
                      <a:srgbClr val="33CC33">
                        <a:alpha val="50196"/>
                      </a:srgbClr>
                    </a:solidFill>
                  </a:tcPr>
                </a:tc>
                <a:tc>
                  <a:txBody>
                    <a:bodyPr/>
                    <a:lstStyle/>
                    <a:p>
                      <a:pPr algn="ctr"/>
                      <a:r>
                        <a:rPr lang="en-US" sz="800" b="1" dirty="0"/>
                        <a:t>6</a:t>
                      </a:r>
                    </a:p>
                  </a:txBody>
                  <a:tcPr anchor="ctr">
                    <a:solidFill>
                      <a:srgbClr val="33CC33">
                        <a:alpha val="50196"/>
                      </a:srgbClr>
                    </a:solidFill>
                  </a:tcPr>
                </a:tc>
                <a:tc>
                  <a:txBody>
                    <a:bodyPr/>
                    <a:lstStyle/>
                    <a:p>
                      <a:pPr algn="ctr"/>
                      <a:r>
                        <a:rPr lang="en-US" sz="800" b="1" dirty="0"/>
                        <a:t>7</a:t>
                      </a:r>
                    </a:p>
                  </a:txBody>
                  <a:tcPr anchor="ctr">
                    <a:solidFill>
                      <a:srgbClr val="0066FF">
                        <a:alpha val="49804"/>
                      </a:srgbClr>
                    </a:solidFill>
                  </a:tcPr>
                </a:tc>
                <a:tc>
                  <a:txBody>
                    <a:bodyPr/>
                    <a:lstStyle/>
                    <a:p>
                      <a:pPr algn="ctr"/>
                      <a:r>
                        <a:rPr lang="en-US" sz="800" b="1" dirty="0"/>
                        <a:t>8</a:t>
                      </a:r>
                    </a:p>
                  </a:txBody>
                  <a:tcPr anchor="ctr">
                    <a:solidFill>
                      <a:srgbClr val="0066FF">
                        <a:alpha val="49804"/>
                      </a:srgbClr>
                    </a:solidFill>
                  </a:tcPr>
                </a:tc>
                <a:tc>
                  <a:txBody>
                    <a:bodyPr/>
                    <a:lstStyle/>
                    <a:p>
                      <a:pPr algn="ctr"/>
                      <a:r>
                        <a:rPr lang="en-US" sz="800" b="1" dirty="0"/>
                        <a:t>9</a:t>
                      </a:r>
                    </a:p>
                  </a:txBody>
                  <a:tcPr anchor="ctr">
                    <a:solidFill>
                      <a:srgbClr val="6600CC">
                        <a:alpha val="50196"/>
                      </a:srgbClr>
                    </a:solidFill>
                  </a:tcPr>
                </a:tc>
                <a:extLst>
                  <a:ext uri="{0D108BD9-81ED-4DB2-BD59-A6C34878D82A}">
                    <a16:rowId xmlns:a16="http://schemas.microsoft.com/office/drawing/2014/main" val="10000"/>
                  </a:ext>
                </a:extLst>
              </a:tr>
              <a:tr h="210102">
                <a:tc>
                  <a:txBody>
                    <a:bodyPr/>
                    <a:lstStyle/>
                    <a:p>
                      <a:pPr algn="ctr"/>
                      <a:r>
                        <a:rPr lang="en-US" sz="800" b="1" dirty="0">
                          <a:latin typeface="Calibri" pitchFamily="34" charset="0"/>
                        </a:rPr>
                        <a:t>Initiation</a:t>
                      </a:r>
                    </a:p>
                  </a:txBody>
                  <a:tcPr marL="0" marR="0" marT="0" marB="0" anchor="ctr">
                    <a:solidFill>
                      <a:srgbClr val="FF5050">
                        <a:alpha val="50196"/>
                      </a:srgbClr>
                    </a:solidFill>
                  </a:tcPr>
                </a:tc>
                <a:tc>
                  <a:txBody>
                    <a:bodyPr/>
                    <a:lstStyle/>
                    <a:p>
                      <a:pPr algn="ctr"/>
                      <a:r>
                        <a:rPr lang="en-US" sz="800" b="1" dirty="0">
                          <a:latin typeface="Calibri" pitchFamily="34" charset="0"/>
                        </a:rPr>
                        <a:t>Concept</a:t>
                      </a:r>
                    </a:p>
                  </a:txBody>
                  <a:tcPr marL="0" marR="0" marT="0" marB="0" anchor="ctr">
                    <a:solidFill>
                      <a:srgbClr val="FF5050">
                        <a:alpha val="50196"/>
                      </a:srgbClr>
                    </a:solidFill>
                  </a:tcPr>
                </a:tc>
                <a:tc>
                  <a:txBody>
                    <a:bodyPr/>
                    <a:lstStyle/>
                    <a:p>
                      <a:pPr algn="ctr"/>
                      <a:r>
                        <a:rPr lang="en-US" sz="800" b="1" dirty="0">
                          <a:latin typeface="Calibri" pitchFamily="34" charset="0"/>
                        </a:rPr>
                        <a:t>Proof of</a:t>
                      </a:r>
                      <a:r>
                        <a:rPr lang="en-US" sz="800" b="1" baseline="0" dirty="0">
                          <a:latin typeface="Calibri" pitchFamily="34" charset="0"/>
                        </a:rPr>
                        <a:t> Concept</a:t>
                      </a:r>
                      <a:endParaRPr lang="en-US" sz="800" b="1" dirty="0">
                        <a:latin typeface="Calibri" pitchFamily="34" charset="0"/>
                      </a:endParaRPr>
                    </a:p>
                  </a:txBody>
                  <a:tcPr marL="0" marR="0" marT="0" marB="0" anchor="ctr">
                    <a:solidFill>
                      <a:srgbClr val="FFFF00">
                        <a:alpha val="50196"/>
                      </a:srgbClr>
                    </a:solidFill>
                  </a:tcPr>
                </a:tc>
                <a:tc>
                  <a:txBody>
                    <a:bodyPr/>
                    <a:lstStyle/>
                    <a:p>
                      <a:pPr algn="ctr"/>
                      <a:r>
                        <a:rPr lang="en-US" sz="800" b="1" dirty="0">
                          <a:latin typeface="Calibri" pitchFamily="34" charset="0"/>
                        </a:rPr>
                        <a:t>Integration</a:t>
                      </a:r>
                    </a:p>
                  </a:txBody>
                  <a:tcPr marL="0" marR="0" marT="0" marB="0" anchor="ctr">
                    <a:solidFill>
                      <a:srgbClr val="FFFF00">
                        <a:alpha val="50196"/>
                      </a:srgbClr>
                    </a:solidFill>
                  </a:tcPr>
                </a:tc>
                <a:tc>
                  <a:txBody>
                    <a:bodyPr/>
                    <a:lstStyle/>
                    <a:p>
                      <a:pPr algn="ctr"/>
                      <a:r>
                        <a:rPr lang="en-US" sz="800" b="1" dirty="0">
                          <a:latin typeface="Calibri" pitchFamily="34" charset="0"/>
                        </a:rPr>
                        <a:t>Demonstration</a:t>
                      </a:r>
                    </a:p>
                  </a:txBody>
                  <a:tcPr marL="0" marR="0" marT="0" marB="0" anchor="ctr">
                    <a:solidFill>
                      <a:srgbClr val="33CC33">
                        <a:alpha val="50196"/>
                      </a:srgbClr>
                    </a:solidFill>
                  </a:tcPr>
                </a:tc>
                <a:tc>
                  <a:txBody>
                    <a:bodyPr/>
                    <a:lstStyle/>
                    <a:p>
                      <a:pPr algn="ctr"/>
                      <a:r>
                        <a:rPr lang="en-US" sz="800" b="1" dirty="0">
                          <a:latin typeface="Calibri" pitchFamily="34" charset="0"/>
                        </a:rPr>
                        <a:t>Prototype</a:t>
                      </a:r>
                    </a:p>
                  </a:txBody>
                  <a:tcPr marL="0" marR="0" marT="0" marB="0" anchor="ctr">
                    <a:solidFill>
                      <a:srgbClr val="33CC33">
                        <a:alpha val="50196"/>
                      </a:srgbClr>
                    </a:solidFill>
                  </a:tcPr>
                </a:tc>
                <a:tc>
                  <a:txBody>
                    <a:bodyPr/>
                    <a:lstStyle/>
                    <a:p>
                      <a:pPr algn="ctr"/>
                      <a:r>
                        <a:rPr lang="en-US" sz="800" b="1" dirty="0">
                          <a:latin typeface="Calibri" pitchFamily="34" charset="0"/>
                        </a:rPr>
                        <a:t>Pre-production</a:t>
                      </a:r>
                    </a:p>
                  </a:txBody>
                  <a:tcPr marL="0" marR="0" marT="0" marB="0" anchor="ctr">
                    <a:solidFill>
                      <a:srgbClr val="0066FF">
                        <a:alpha val="49804"/>
                      </a:srgbClr>
                    </a:solidFill>
                  </a:tcPr>
                </a:tc>
                <a:tc>
                  <a:txBody>
                    <a:bodyPr/>
                    <a:lstStyle/>
                    <a:p>
                      <a:pPr algn="ctr"/>
                      <a:r>
                        <a:rPr lang="en-US" sz="800" b="1" dirty="0">
                          <a:latin typeface="Calibri" pitchFamily="34" charset="0"/>
                        </a:rPr>
                        <a:t>Production</a:t>
                      </a:r>
                    </a:p>
                  </a:txBody>
                  <a:tcPr marL="0" marR="0" marT="0" marB="0" anchor="ctr">
                    <a:solidFill>
                      <a:srgbClr val="0066FF">
                        <a:alpha val="49804"/>
                      </a:srgbClr>
                    </a:solidFill>
                  </a:tcPr>
                </a:tc>
                <a:tc>
                  <a:txBody>
                    <a:bodyPr/>
                    <a:lstStyle/>
                    <a:p>
                      <a:pPr algn="ctr"/>
                      <a:r>
                        <a:rPr lang="en-US" sz="800" b="1" dirty="0">
                          <a:latin typeface="Calibri" pitchFamily="34" charset="0"/>
                        </a:rPr>
                        <a:t>Field Proven</a:t>
                      </a:r>
                    </a:p>
                  </a:txBody>
                  <a:tcPr marL="0" marR="0" marT="0" marB="0" anchor="ctr">
                    <a:solidFill>
                      <a:srgbClr val="6600CC">
                        <a:alpha val="50196"/>
                      </a:srgbClr>
                    </a:solidFill>
                  </a:tcPr>
                </a:tc>
                <a:extLst>
                  <a:ext uri="{0D108BD9-81ED-4DB2-BD59-A6C34878D82A}">
                    <a16:rowId xmlns:a16="http://schemas.microsoft.com/office/drawing/2014/main" val="10001"/>
                  </a:ext>
                </a:extLst>
              </a:tr>
            </a:tbl>
          </a:graphicData>
        </a:graphic>
      </p:graphicFrame>
      <p:sp>
        <p:nvSpPr>
          <p:cNvPr id="10" name="Text Box 773"/>
          <p:cNvSpPr txBox="1">
            <a:spLocks noChangeArrowheads="1"/>
          </p:cNvSpPr>
          <p:nvPr/>
        </p:nvSpPr>
        <p:spPr bwMode="auto">
          <a:xfrm>
            <a:off x="104503" y="5867400"/>
            <a:ext cx="5624168" cy="707874"/>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lIns="91429" tIns="45714" rIns="91429" bIns="45714">
            <a:spAutoFit/>
          </a:bodyPr>
          <a:lstStyle/>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Other Comments</a:t>
            </a:r>
          </a:p>
          <a:p>
            <a:pPr marL="628596" lvl="1" indent="-171450">
              <a:buFont typeface="Arial" panose="020B0604020202020204" pitchFamily="34" charset="0"/>
              <a:buChar char="•"/>
            </a:pPr>
            <a:r>
              <a:rPr lang="ja-JP" alt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当該技術アイデアにかかる売りなど、自由に記載ください。</a:t>
            </a:r>
            <a:endParaRPr lang="en-US" altLang="ja-JP"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pPr marL="628596" lvl="1" indent="-171450">
              <a:buFont typeface="Arial" panose="020B0604020202020204" pitchFamily="34" charset="0"/>
              <a:buChar char="•"/>
            </a:pPr>
            <a:endParaRPr lang="en-US" altLang="ja-JP"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p:txBody>
      </p:sp>
      <p:pic>
        <p:nvPicPr>
          <p:cNvPr id="13" name="図 12">
            <a:extLst>
              <a:ext uri="{FF2B5EF4-FFF2-40B4-BE49-F238E27FC236}">
                <a16:creationId xmlns:a16="http://schemas.microsoft.com/office/drawing/2014/main" id="{1DA428C1-2E70-4EFB-936A-37EFA39B35F9}"/>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8186809" y="304508"/>
            <a:ext cx="792273" cy="814880"/>
          </a:xfrm>
          <a:prstGeom prst="rect">
            <a:avLst/>
          </a:prstGeom>
        </p:spPr>
      </p:pic>
      <p:sp>
        <p:nvSpPr>
          <p:cNvPr id="2" name="吹き出し: 角を丸めた四角形 1">
            <a:extLst>
              <a:ext uri="{FF2B5EF4-FFF2-40B4-BE49-F238E27FC236}">
                <a16:creationId xmlns:a16="http://schemas.microsoft.com/office/drawing/2014/main" id="{A61253ED-A8FB-4697-9E56-379F547D0CDF}"/>
              </a:ext>
            </a:extLst>
          </p:cNvPr>
          <p:cNvSpPr/>
          <p:nvPr/>
        </p:nvSpPr>
        <p:spPr>
          <a:xfrm>
            <a:off x="5867400" y="5423535"/>
            <a:ext cx="2930236" cy="398086"/>
          </a:xfrm>
          <a:prstGeom prst="wedgeRoundRectCallout">
            <a:avLst>
              <a:gd name="adj1" fmla="val -21139"/>
              <a:gd name="adj2" fmla="val 100050"/>
              <a:gd name="adj3" fmla="val 16667"/>
            </a:avLst>
          </a:prstGeom>
          <a:noFill/>
          <a:ln w="63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00" dirty="0">
                <a:solidFill>
                  <a:srgbClr val="FF0000"/>
                </a:solidFill>
              </a:rPr>
              <a:t>技術開発期間（</a:t>
            </a:r>
            <a:r>
              <a:rPr kumimoji="1" lang="en-US" altLang="ja-JP" sz="1000" dirty="0">
                <a:solidFill>
                  <a:srgbClr val="FF0000"/>
                </a:solidFill>
              </a:rPr>
              <a:t>2022</a:t>
            </a:r>
            <a:r>
              <a:rPr kumimoji="1" lang="ja-JP" altLang="en-US" sz="1000" dirty="0">
                <a:solidFill>
                  <a:srgbClr val="FF0000"/>
                </a:solidFill>
              </a:rPr>
              <a:t>年</a:t>
            </a:r>
            <a:r>
              <a:rPr kumimoji="1" lang="en-US" altLang="ja-JP" sz="1000" dirty="0">
                <a:solidFill>
                  <a:srgbClr val="FF0000"/>
                </a:solidFill>
              </a:rPr>
              <a:t>6</a:t>
            </a:r>
            <a:r>
              <a:rPr kumimoji="1" lang="ja-JP" altLang="en-US" sz="1000" dirty="0">
                <a:solidFill>
                  <a:srgbClr val="FF0000"/>
                </a:solidFill>
              </a:rPr>
              <a:t>月</a:t>
            </a:r>
            <a:r>
              <a:rPr kumimoji="1" lang="en-US" altLang="ja-JP" sz="1000" dirty="0">
                <a:solidFill>
                  <a:srgbClr val="FF0000"/>
                </a:solidFill>
              </a:rPr>
              <a:t>1</a:t>
            </a:r>
            <a:r>
              <a:rPr kumimoji="1" lang="ja-JP" altLang="en-US" sz="1000" dirty="0">
                <a:solidFill>
                  <a:srgbClr val="FF0000"/>
                </a:solidFill>
              </a:rPr>
              <a:t>日～</a:t>
            </a:r>
            <a:r>
              <a:rPr kumimoji="1" lang="en-US" altLang="ja-JP" sz="1000" dirty="0">
                <a:solidFill>
                  <a:srgbClr val="FF0000"/>
                </a:solidFill>
              </a:rPr>
              <a:t>2023</a:t>
            </a:r>
            <a:r>
              <a:rPr kumimoji="1" lang="ja-JP" altLang="en-US" sz="1000" dirty="0">
                <a:solidFill>
                  <a:srgbClr val="FF0000"/>
                </a:solidFill>
              </a:rPr>
              <a:t>年</a:t>
            </a:r>
            <a:r>
              <a:rPr kumimoji="1" lang="en-US" altLang="ja-JP" sz="1000" dirty="0">
                <a:solidFill>
                  <a:srgbClr val="FF0000"/>
                </a:solidFill>
              </a:rPr>
              <a:t>5</a:t>
            </a:r>
            <a:r>
              <a:rPr kumimoji="1" lang="ja-JP" altLang="en-US" sz="1000" dirty="0">
                <a:solidFill>
                  <a:srgbClr val="FF0000"/>
                </a:solidFill>
              </a:rPr>
              <a:t>月</a:t>
            </a:r>
            <a:r>
              <a:rPr kumimoji="1" lang="en-US" altLang="ja-JP" sz="1000" dirty="0">
                <a:solidFill>
                  <a:srgbClr val="FF0000"/>
                </a:solidFill>
              </a:rPr>
              <a:t>31</a:t>
            </a:r>
            <a:r>
              <a:rPr kumimoji="1" lang="ja-JP" altLang="en-US" sz="1000" dirty="0">
                <a:solidFill>
                  <a:srgbClr val="FF0000"/>
                </a:solidFill>
              </a:rPr>
              <a:t>日）及び想定費用を記入ください</a:t>
            </a:r>
          </a:p>
        </p:txBody>
      </p:sp>
      <p:sp>
        <p:nvSpPr>
          <p:cNvPr id="15" name="正方形/長方形 14"/>
          <p:cNvSpPr/>
          <p:nvPr/>
        </p:nvSpPr>
        <p:spPr>
          <a:xfrm>
            <a:off x="8279548" y="6575274"/>
            <a:ext cx="593432" cy="215444"/>
          </a:xfrm>
          <a:prstGeom prst="rect">
            <a:avLst/>
          </a:prstGeom>
        </p:spPr>
        <p:txBody>
          <a:bodyPr wrap="none">
            <a:spAutoFit/>
          </a:bodyPr>
          <a:lstStyle/>
          <a:p>
            <a:r>
              <a:rPr lang="en-US" altLang="ja-JP" sz="800" dirty="0">
                <a:latin typeface="Verdana" panose="020B0604030504040204" pitchFamily="34" charset="0"/>
                <a:ea typeface="Verdana" panose="020B0604030504040204" pitchFamily="34" charset="0"/>
              </a:rPr>
              <a:t>115 Y/$</a:t>
            </a:r>
            <a:endParaRPr lang="ja-JP" altLang="en-US" sz="800" dirty="0">
              <a:latin typeface="Verdana" panose="020B0604030504040204" pitchFamily="34" charset="0"/>
            </a:endParaRPr>
          </a:p>
        </p:txBody>
      </p:sp>
      <p:sp>
        <p:nvSpPr>
          <p:cNvPr id="16" name="Rectangle 212">
            <a:extLst>
              <a:ext uri="{FF2B5EF4-FFF2-40B4-BE49-F238E27FC236}">
                <a16:creationId xmlns:a16="http://schemas.microsoft.com/office/drawing/2014/main" id="{0B7DC915-D2BC-4181-9805-0016AAC06522}"/>
              </a:ext>
            </a:extLst>
          </p:cNvPr>
          <p:cNvSpPr txBox="1">
            <a:spLocks noChangeArrowheads="1"/>
          </p:cNvSpPr>
          <p:nvPr/>
        </p:nvSpPr>
        <p:spPr>
          <a:xfrm>
            <a:off x="299649" y="-19037"/>
            <a:ext cx="8012203" cy="345571"/>
          </a:xfrm>
          <a:prstGeom prst="rect">
            <a:avLst/>
          </a:prstGeom>
        </p:spPr>
        <p:txBody>
          <a:bodyPr vert="horz" lIns="91429" tIns="45714" rIns="91429" bIns="45714"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base">
              <a:spcAft>
                <a:spcPct val="0"/>
              </a:spcAft>
            </a:pPr>
            <a:r>
              <a:rPr lang="en-US" sz="1400" b="1" dirty="0">
                <a:solidFill>
                  <a:srgbClr val="0050AA"/>
                </a:solidFill>
                <a:latin typeface="Verdana" panose="020B0604030504040204" pitchFamily="34" charset="0"/>
                <a:ea typeface="Verdana" panose="020B0604030504040204" pitchFamily="34" charset="0"/>
                <a:cs typeface="Verdana" panose="020B0604030504040204" pitchFamily="34" charset="0"/>
              </a:rPr>
              <a:t>Nippon Foundation-</a:t>
            </a:r>
            <a:r>
              <a:rPr lang="en-US" sz="1400" b="1" dirty="0" err="1">
                <a:solidFill>
                  <a:srgbClr val="0050AA"/>
                </a:solidFill>
                <a:latin typeface="Verdana" panose="020B0604030504040204" pitchFamily="34" charset="0"/>
                <a:ea typeface="Verdana" panose="020B0604030504040204" pitchFamily="34" charset="0"/>
                <a:cs typeface="Verdana" panose="020B0604030504040204" pitchFamily="34" charset="0"/>
              </a:rPr>
              <a:t>DeepStar</a:t>
            </a:r>
            <a:r>
              <a:rPr lang="en-US" sz="1400" b="1" dirty="0">
                <a:solidFill>
                  <a:srgbClr val="0050AA"/>
                </a:solidFill>
                <a:latin typeface="Verdana" panose="020B0604030504040204" pitchFamily="34" charset="0"/>
                <a:ea typeface="Verdana" panose="020B0604030504040204" pitchFamily="34" charset="0"/>
                <a:cs typeface="Verdana" panose="020B0604030504040204" pitchFamily="34" charset="0"/>
              </a:rPr>
              <a:t> Join</a:t>
            </a:r>
            <a:r>
              <a:rPr lang="en-US" sz="1400" b="1" dirty="0">
                <a:solidFill>
                  <a:schemeClr val="tx2"/>
                </a:solidFill>
                <a:latin typeface="Verdana" panose="020B0604030504040204" pitchFamily="34" charset="0"/>
                <a:ea typeface="Verdana" panose="020B0604030504040204" pitchFamily="34" charset="0"/>
                <a:cs typeface="Verdana" panose="020B0604030504040204" pitchFamily="34" charset="0"/>
              </a:rPr>
              <a:t>t</a:t>
            </a:r>
            <a:r>
              <a:rPr lang="en-US" sz="1400" b="1" dirty="0">
                <a:solidFill>
                  <a:srgbClr val="0050AA"/>
                </a:solidFill>
                <a:latin typeface="Verdana" panose="020B0604030504040204" pitchFamily="34" charset="0"/>
                <a:ea typeface="Verdana" panose="020B0604030504040204" pitchFamily="34" charset="0"/>
                <a:cs typeface="Verdana" panose="020B0604030504040204" pitchFamily="34" charset="0"/>
              </a:rPr>
              <a:t> R&amp;D Program – one pager project proposal </a:t>
            </a:r>
          </a:p>
        </p:txBody>
      </p:sp>
    </p:spTree>
    <p:extLst>
      <p:ext uri="{BB962C8B-B14F-4D97-AF65-F5344CB8AC3E}">
        <p14:creationId xmlns:p14="http://schemas.microsoft.com/office/powerpoint/2010/main" val="3778344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426D3A78-2F11-4879-8B45-5198CE01204D}"/>
              </a:ext>
            </a:extLst>
          </p:cNvPr>
          <p:cNvSpPr/>
          <p:nvPr/>
        </p:nvSpPr>
        <p:spPr>
          <a:xfrm>
            <a:off x="91440" y="1264939"/>
            <a:ext cx="8797917" cy="260865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5" name="正方形/長方形 4">
            <a:extLst>
              <a:ext uri="{FF2B5EF4-FFF2-40B4-BE49-F238E27FC236}">
                <a16:creationId xmlns:a16="http://schemas.microsoft.com/office/drawing/2014/main" id="{40A3C7F0-28FA-4F5B-A384-F9F127B675A6}"/>
              </a:ext>
            </a:extLst>
          </p:cNvPr>
          <p:cNvSpPr/>
          <p:nvPr/>
        </p:nvSpPr>
        <p:spPr>
          <a:xfrm>
            <a:off x="91440" y="1004925"/>
            <a:ext cx="2509520" cy="33056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プロジェクト概要</a:t>
            </a:r>
          </a:p>
        </p:txBody>
      </p:sp>
      <p:sp>
        <p:nvSpPr>
          <p:cNvPr id="3" name="テキスト ボックス 2">
            <a:extLst>
              <a:ext uri="{FF2B5EF4-FFF2-40B4-BE49-F238E27FC236}">
                <a16:creationId xmlns:a16="http://schemas.microsoft.com/office/drawing/2014/main" id="{C216D7D6-E58C-4488-9497-330539AE4DA8}"/>
              </a:ext>
            </a:extLst>
          </p:cNvPr>
          <p:cNvSpPr txBox="1"/>
          <p:nvPr/>
        </p:nvSpPr>
        <p:spPr>
          <a:xfrm>
            <a:off x="82213" y="1494923"/>
            <a:ext cx="8895219" cy="907941"/>
          </a:xfrm>
          <a:prstGeom prst="rect">
            <a:avLst/>
          </a:prstGeom>
          <a:noFill/>
        </p:spPr>
        <p:txBody>
          <a:bodyPr wrap="square" rtlCol="0">
            <a:spAutoFit/>
          </a:bodyPr>
          <a:lstStyle/>
          <a:p>
            <a:pPr marL="285750" lvl="0" indent="-285750">
              <a:buFont typeface="Arial" panose="020B0604020202020204" pitchFamily="34" charset="0"/>
              <a:buChar char="•"/>
            </a:pPr>
            <a:r>
              <a:rPr lang="ja-JP" altLang="en-US" sz="1600" noProof="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事業の背景・課題等を簡潔に記載ください。</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85750" lvl="0" indent="-285750">
              <a:buFont typeface="Arial" panose="020B0604020202020204" pitchFamily="34" charset="0"/>
              <a:buChar cha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85750" lvl="0" indent="-285750">
              <a:buFont typeface="Arial" panose="020B0604020202020204" pitchFamily="34" charset="0"/>
              <a:buChar char="•"/>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上記を踏まえて、</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2022</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年度の事業実施内容を簡潔に記載ください</a:t>
            </a:r>
            <a:r>
              <a:rPr kumimoji="1" lang="ja-JP" altLang="en-US" sz="16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85750" lvl="0" indent="-285750">
              <a:buFont typeface="Arial" panose="020B0604020202020204" pitchFamily="34" charset="0"/>
              <a:buChar char="•"/>
              <a:defRPr/>
            </a:pPr>
            <a:endParaRPr kumimoji="1" lang="en-US" altLang="ja-JP"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a:extLst>
              <a:ext uri="{FF2B5EF4-FFF2-40B4-BE49-F238E27FC236}">
                <a16:creationId xmlns:a16="http://schemas.microsoft.com/office/drawing/2014/main" id="{5A773EFD-79CE-474D-8C98-E36B4E0A1B01}"/>
              </a:ext>
            </a:extLst>
          </p:cNvPr>
          <p:cNvSpPr/>
          <p:nvPr/>
        </p:nvSpPr>
        <p:spPr>
          <a:xfrm>
            <a:off x="75129" y="4034192"/>
            <a:ext cx="4151431" cy="270570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5" name="正方形/長方形 14">
            <a:extLst>
              <a:ext uri="{FF2B5EF4-FFF2-40B4-BE49-F238E27FC236}">
                <a16:creationId xmlns:a16="http://schemas.microsoft.com/office/drawing/2014/main" id="{675D007F-DBBB-4AF1-A9F9-23F97CE9F559}"/>
              </a:ext>
            </a:extLst>
          </p:cNvPr>
          <p:cNvSpPr/>
          <p:nvPr/>
        </p:nvSpPr>
        <p:spPr>
          <a:xfrm>
            <a:off x="4340443" y="4034192"/>
            <a:ext cx="4548914" cy="268531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6" name="正方形/長方形 15">
            <a:extLst>
              <a:ext uri="{FF2B5EF4-FFF2-40B4-BE49-F238E27FC236}">
                <a16:creationId xmlns:a16="http://schemas.microsoft.com/office/drawing/2014/main" id="{DA915528-AF42-4AE2-81B6-D03315BA4CC3}"/>
              </a:ext>
            </a:extLst>
          </p:cNvPr>
          <p:cNvSpPr/>
          <p:nvPr/>
        </p:nvSpPr>
        <p:spPr>
          <a:xfrm>
            <a:off x="82213" y="3980144"/>
            <a:ext cx="2509520" cy="33056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プロジェクトイメージ</a:t>
            </a:r>
            <a:endParaRPr kumimoji="1" lang="en-US" altLang="ja-JP"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a:extLst>
              <a:ext uri="{FF2B5EF4-FFF2-40B4-BE49-F238E27FC236}">
                <a16:creationId xmlns:a16="http://schemas.microsoft.com/office/drawing/2014/main" id="{8285EBC5-1194-471F-B278-ECCA9FA1E75C}"/>
              </a:ext>
            </a:extLst>
          </p:cNvPr>
          <p:cNvSpPr/>
          <p:nvPr/>
        </p:nvSpPr>
        <p:spPr>
          <a:xfrm>
            <a:off x="4340442" y="3980144"/>
            <a:ext cx="2509520" cy="35598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事業者の特徴</a:t>
            </a:r>
            <a:endParaRPr kumimoji="1" lang="en-US" altLang="ja-JP"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タイトル 1">
            <a:extLst>
              <a:ext uri="{FF2B5EF4-FFF2-40B4-BE49-F238E27FC236}">
                <a16:creationId xmlns:a16="http://schemas.microsoft.com/office/drawing/2014/main" id="{D9FCAF5D-1DD4-4427-B3F6-909E696E4AA6}"/>
              </a:ext>
            </a:extLst>
          </p:cNvPr>
          <p:cNvSpPr txBox="1">
            <a:spLocks/>
          </p:cNvSpPr>
          <p:nvPr/>
        </p:nvSpPr>
        <p:spPr>
          <a:xfrm>
            <a:off x="742012" y="168204"/>
            <a:ext cx="8356268" cy="7369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2585" b="1" kern="1200">
                <a:solidFill>
                  <a:schemeClr val="accent1"/>
                </a:solidFill>
                <a:latin typeface="+mj-lt"/>
                <a:ea typeface="+mj-ea"/>
                <a:cs typeface="+mj-cs"/>
              </a:defRPr>
            </a:lvl1pPr>
          </a:lstStyle>
          <a:p>
            <a:pPr marL="358775" indent="-358775"/>
            <a:r>
              <a:rPr lang="ja-JP" altLang="en-US" sz="2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（事業名）</a:t>
            </a:r>
            <a:endPar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a:extLst>
              <a:ext uri="{FF2B5EF4-FFF2-40B4-BE49-F238E27FC236}">
                <a16:creationId xmlns:a16="http://schemas.microsoft.com/office/drawing/2014/main" id="{03EC5B76-E892-4348-B2EC-2F7295BBA8DA}"/>
              </a:ext>
            </a:extLst>
          </p:cNvPr>
          <p:cNvSpPr/>
          <p:nvPr/>
        </p:nvSpPr>
        <p:spPr>
          <a:xfrm>
            <a:off x="166568" y="3246390"/>
            <a:ext cx="8977432" cy="523220"/>
          </a:xfrm>
          <a:prstGeom prst="rect">
            <a:avLst/>
          </a:prstGeom>
        </p:spPr>
        <p:txBody>
          <a:bodyPr wrap="square">
            <a:spAutoFit/>
          </a:bodyPr>
          <a:lstStyle/>
          <a:p>
            <a:pPr marL="285750" lvl="0" indent="-285750">
              <a:buFont typeface="Wingdings" panose="05000000000000000000" pitchFamily="2" charset="2"/>
              <a:buChar char="p"/>
            </a:pPr>
            <a:r>
              <a:rPr kumimoji="1" lang="ja-JP" altLang="en-US" sz="1400" b="1" i="0" u="sng"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期待される成果・効果</a:t>
            </a:r>
            <a:endParaRPr lang="en-US" altLang="ja-JP" sz="1400" b="1" u="sng"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本プロジェクトにより、期待される成果・効果を簡潔に記載下さい。</a:t>
            </a:r>
            <a:endParaRPr lang="en-US" altLang="ja-JP" sz="1400" b="1"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テキスト ボックス 18">
            <a:extLst>
              <a:ext uri="{FF2B5EF4-FFF2-40B4-BE49-F238E27FC236}">
                <a16:creationId xmlns:a16="http://schemas.microsoft.com/office/drawing/2014/main" id="{C216D7D6-E58C-4488-9497-330539AE4DA8}"/>
              </a:ext>
            </a:extLst>
          </p:cNvPr>
          <p:cNvSpPr txBox="1"/>
          <p:nvPr/>
        </p:nvSpPr>
        <p:spPr>
          <a:xfrm>
            <a:off x="91440" y="4389170"/>
            <a:ext cx="4036423" cy="1238801"/>
          </a:xfrm>
          <a:prstGeom prst="rect">
            <a:avLst/>
          </a:prstGeom>
          <a:noFill/>
        </p:spPr>
        <p:txBody>
          <a:bodyPr wrap="square" rtlCol="0">
            <a:spAutoFit/>
          </a:bodyPr>
          <a:lstStyle/>
          <a:p>
            <a:pPr marL="285750" lvl="0" indent="-285750">
              <a:buFont typeface="Arial" panose="020B0604020202020204" pitchFamily="34" charset="0"/>
              <a:buChar char="•"/>
            </a:pPr>
            <a:r>
              <a:rPr lang="ja-JP" altLang="en-US" sz="1600" noProof="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プロジェクトを象徴する画像を挿入してください。</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85750" lvl="0" indent="-285750">
              <a:buFont typeface="Arial" panose="020B0604020202020204" pitchFamily="34" charset="0"/>
              <a:buChar cha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85750" lvl="0" indent="-285750">
              <a:buFont typeface="Arial" panose="020B0604020202020204" pitchFamily="34" charset="0"/>
              <a:buChar char="•"/>
              <a:defRPr/>
            </a:pPr>
            <a:r>
              <a:rPr kumimoji="1" lang="ja-JP" altLang="en-US" sz="16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画像は複数枚あっても構いませんが、見えやすい単純なものでお願いします。</a:t>
            </a:r>
            <a:endParaRPr kumimoji="1" lang="en-US" altLang="ja-JP" sz="16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a:extLst>
              <a:ext uri="{FF2B5EF4-FFF2-40B4-BE49-F238E27FC236}">
                <a16:creationId xmlns:a16="http://schemas.microsoft.com/office/drawing/2014/main" id="{9757C113-BA47-4CBB-BD18-BC45906DC4D3}"/>
              </a:ext>
            </a:extLst>
          </p:cNvPr>
          <p:cNvSpPr txBox="1"/>
          <p:nvPr/>
        </p:nvSpPr>
        <p:spPr>
          <a:xfrm>
            <a:off x="4389398" y="4257552"/>
            <a:ext cx="4317356" cy="1019510"/>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日本：○○</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285750" lvl="0" indent="-285750">
              <a:spcAft>
                <a:spcPts val="600"/>
              </a:spcAft>
              <a:buFont typeface="Arial" panose="020B0604020202020204" pitchFamily="34" charset="0"/>
              <a:buChar char="•"/>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貴社の特徴を簡潔に記載</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ください。</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R="0" lvl="0" algn="l" defTabSz="914400" rtl="0" eaLnBrk="1" fontAlgn="auto" latinLnBrk="0" hangingPunct="1">
              <a:lnSpc>
                <a:spcPct val="100000"/>
              </a:lnSpc>
              <a:spcBef>
                <a:spcPts val="0"/>
              </a:spcBef>
              <a:spcAft>
                <a:spcPts val="600"/>
              </a:spcAft>
              <a:buClrTx/>
              <a:buSzTx/>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DeepStar</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285750" indent="-285750">
              <a:spcAft>
                <a:spcPts val="600"/>
              </a:spcAft>
              <a:buFont typeface="Arial" panose="020B0604020202020204" pitchFamily="34" charset="0"/>
              <a:buChar char="•"/>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連携先企業の</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特徴を簡潔に記載ください。</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a:extLst>
              <a:ext uri="{FF2B5EF4-FFF2-40B4-BE49-F238E27FC236}">
                <a16:creationId xmlns:a16="http://schemas.microsoft.com/office/drawing/2014/main" id="{258F2FD0-D11A-411C-984B-4EB92447E1B7}"/>
              </a:ext>
            </a:extLst>
          </p:cNvPr>
          <p:cNvSpPr txBox="1"/>
          <p:nvPr/>
        </p:nvSpPr>
        <p:spPr>
          <a:xfrm>
            <a:off x="4396176" y="5533565"/>
            <a:ext cx="4447610" cy="1200329"/>
          </a:xfrm>
          <a:prstGeom prst="rect">
            <a:avLst/>
          </a:prstGeom>
          <a:noFill/>
        </p:spPr>
        <p:txBody>
          <a:bodyPr wrap="square" rtlCol="0">
            <a:spAutoFit/>
          </a:bodyPr>
          <a:lstStyle/>
          <a:p>
            <a:pPr>
              <a:lnSpc>
                <a:spcPct val="150000"/>
              </a:lnSpc>
            </a:pPr>
            <a:r>
              <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err="1">
                <a:solidFill>
                  <a:srgbClr val="FF0000"/>
                </a:solidFill>
                <a:latin typeface="Meiryo UI" panose="020B0604030504040204" pitchFamily="50" charset="-128"/>
                <a:ea typeface="Meiryo UI" panose="020B0604030504040204" pitchFamily="50" charset="-128"/>
                <a:cs typeface="Meiryo UI" panose="020B0604030504040204" pitchFamily="50" charset="-128"/>
              </a:rPr>
              <a:t>DeepStar</a:t>
            </a: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からの評価</a:t>
            </a:r>
            <a:r>
              <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p>
          <a:p>
            <a:pPr marL="285750" indent="-285750">
              <a:lnSpc>
                <a:spcPct val="150000"/>
              </a:lnSpc>
              <a:buFont typeface="Arial" panose="020B0604020202020204" pitchFamily="34" charset="0"/>
              <a:buChar char="•"/>
            </a:pP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会議等で</a:t>
            </a:r>
            <a:r>
              <a:rPr lang="en-US" altLang="ja-JP" sz="1200" dirty="0" err="1">
                <a:solidFill>
                  <a:srgbClr val="FF0000"/>
                </a:solidFill>
                <a:latin typeface="Meiryo UI" panose="020B0604030504040204" pitchFamily="50" charset="-128"/>
                <a:ea typeface="Meiryo UI" panose="020B0604030504040204" pitchFamily="50" charset="-128"/>
                <a:cs typeface="Meiryo UI" panose="020B0604030504040204" pitchFamily="50" charset="-128"/>
              </a:rPr>
              <a:t>DeepStar</a:t>
            </a: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からもらった事業に関する良いコメントを簡潔かつ出来るだけ詳細に</a:t>
            </a:r>
            <a:r>
              <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点ほど記載下さい。</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50000"/>
              </a:lnSpc>
              <a:buFont typeface="Arial" panose="020B0604020202020204" pitchFamily="34" charset="0"/>
              <a:buChar char="•"/>
            </a:pPr>
            <a:r>
              <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Ex. </a:t>
            </a: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a:solidFill>
                  <a:srgbClr val="FF0000"/>
                </a:solidFill>
                <a:latin typeface="Meiryo UI" panose="020B0604030504040204" pitchFamily="50" charset="-128"/>
                <a:ea typeface="Meiryo UI" panose="020B0604030504040204" pitchFamily="50" charset="-128"/>
                <a:cs typeface="Meiryo UI" panose="020B0604030504040204" pitchFamily="50" charset="-128"/>
              </a:rPr>
              <a:t>を示せること</a:t>
            </a: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が大変良い、○○は今後に期待できる、等。</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a:extLst>
              <a:ext uri="{FF2B5EF4-FFF2-40B4-BE49-F238E27FC236}">
                <a16:creationId xmlns:a16="http://schemas.microsoft.com/office/drawing/2014/main" id="{37AFA7B0-DB5C-40E2-A601-357C24E14937}"/>
              </a:ext>
            </a:extLst>
          </p:cNvPr>
          <p:cNvSpPr txBox="1"/>
          <p:nvPr/>
        </p:nvSpPr>
        <p:spPr>
          <a:xfrm>
            <a:off x="6154615" y="643659"/>
            <a:ext cx="2989385" cy="646331"/>
          </a:xfrm>
          <a:prstGeom prst="rect">
            <a:avLst/>
          </a:prstGeom>
          <a:solidFill>
            <a:schemeClr val="bg1"/>
          </a:solidFill>
        </p:spPr>
        <p:txBody>
          <a:bodyPr wrap="square" rtlCol="0">
            <a:spAutoFit/>
          </a:bodyPr>
          <a:lstStyle/>
          <a:p>
            <a:pPr lvl="0" algn="r">
              <a:lnSpc>
                <a:spcPct val="150000"/>
              </a:lnSpc>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事業総額（</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2022</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〇</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〇〇〇千</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lvl="0" algn="r">
              <a:lnSpc>
                <a:spcPct val="150000"/>
              </a:lnSpc>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助成額（</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2022</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〇</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〇〇〇千</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9807802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868</TotalTime>
  <Words>831</Words>
  <Application>Microsoft Macintosh PowerPoint</Application>
  <PresentationFormat>画面に合わせる (4:3)</PresentationFormat>
  <Paragraphs>144</Paragraphs>
  <Slides>3</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Meiryo UI</vt:lpstr>
      <vt:lpstr>メイリオ</vt:lpstr>
      <vt:lpstr>游ゴシック</vt:lpstr>
      <vt:lpstr>Arial</vt:lpstr>
      <vt:lpstr>Calibri</vt:lpstr>
      <vt:lpstr>Verdana</vt:lpstr>
      <vt:lpstr>Wingdings</vt:lpstr>
      <vt:lpstr>Office Theme</vt:lpstr>
      <vt:lpstr>PowerPoint プレゼンテーション</vt:lpstr>
      <vt:lpstr>PowerPoint プレゼンテーション</vt:lpstr>
      <vt:lpstr>PowerPoint プレゼンテーション</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
  <cp:keywords/>
  <dc:description/>
  <cp:lastModifiedBy>徳元 拓真</cp:lastModifiedBy>
  <cp:revision>61</cp:revision>
  <cp:lastPrinted>2017-04-20T21:17:46Z</cp:lastPrinted>
  <dcterms:created xsi:type="dcterms:W3CDTF">2013-02-06T19:31:44Z</dcterms:created>
  <dcterms:modified xsi:type="dcterms:W3CDTF">2022-01-13T08:16:05Z</dcterms:modified>
  <cp:category/>
</cp:coreProperties>
</file>