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0" roundtripDataSignature="AMtx7mgPwP9mfSays8+NjsZMl3RZeskC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7F620A2-CDEC-4F2B-8201-CBACE40F9FDE}">
  <a:tblStyle styleId="{77F620A2-CDEC-4F2B-8201-CBACE40F9FD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0" name="Google Shape;21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3" name="Google Shape;22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6" name="Google Shape;23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9" name="Google Shape;24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2" name="Google Shape;26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8" name="Google Shape;15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7" name="Google Shape;19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2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&#10;縦書きテキスト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&#10;縦書きテキスト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/>
          <p:nvPr>
            <p:ph type="title"/>
          </p:nvPr>
        </p:nvSpPr>
        <p:spPr>
          <a:xfrm>
            <a:off x="415600" y="2885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eiryo"/>
              <a:buNone/>
              <a:defRPr b="1">
                <a:latin typeface="Meiryo"/>
                <a:ea typeface="Meiryo"/>
                <a:cs typeface="Meiryo"/>
                <a:sym typeface="Meiry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9pPr>
          </a:lstStyle>
          <a:p/>
        </p:txBody>
      </p:sp>
      <p:sp>
        <p:nvSpPr>
          <p:cNvPr id="23" name="Google Shape;23;p17"/>
          <p:cNvSpPr txBox="1"/>
          <p:nvPr>
            <p:ph idx="1" type="body"/>
          </p:nvPr>
        </p:nvSpPr>
        <p:spPr>
          <a:xfrm>
            <a:off x="415600" y="1149783"/>
            <a:ext cx="11360800" cy="49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Char char="●"/>
              <a:defRPr>
                <a:latin typeface="Meiryo"/>
                <a:ea typeface="Meiryo"/>
                <a:cs typeface="Meiryo"/>
                <a:sym typeface="Meiryo"/>
              </a:defRPr>
            </a:lvl1pPr>
            <a:lvl2pPr indent="-317500" lvl="1" marL="9144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iryo"/>
              <a:buChar char="○"/>
              <a:defRPr>
                <a:latin typeface="Meiryo"/>
                <a:ea typeface="Meiryo"/>
                <a:cs typeface="Meiryo"/>
                <a:sym typeface="Meiryo"/>
              </a:defRPr>
            </a:lvl2pPr>
            <a:lvl3pPr indent="-317500" lvl="2" marL="13716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iryo"/>
              <a:buChar char="■"/>
              <a:defRPr>
                <a:latin typeface="Meiryo"/>
                <a:ea typeface="Meiryo"/>
                <a:cs typeface="Meiryo"/>
                <a:sym typeface="Meiryo"/>
              </a:defRPr>
            </a:lvl3pPr>
            <a:lvl4pPr indent="-317500" lvl="3" marL="1828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iryo"/>
              <a:buChar char="●"/>
              <a:defRPr>
                <a:latin typeface="Meiryo"/>
                <a:ea typeface="Meiryo"/>
                <a:cs typeface="Meiryo"/>
                <a:sym typeface="Meiryo"/>
              </a:defRPr>
            </a:lvl4pPr>
            <a:lvl5pPr indent="-317500" lvl="4" marL="22860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iryo"/>
              <a:buChar char="○"/>
              <a:defRPr>
                <a:latin typeface="Meiryo"/>
                <a:ea typeface="Meiryo"/>
                <a:cs typeface="Meiryo"/>
                <a:sym typeface="Meiryo"/>
              </a:defRPr>
            </a:lvl5pPr>
            <a:lvl6pPr indent="-317500" lvl="5" marL="27432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iryo"/>
              <a:buChar char="■"/>
              <a:defRPr>
                <a:latin typeface="Meiryo"/>
                <a:ea typeface="Meiryo"/>
                <a:cs typeface="Meiryo"/>
                <a:sym typeface="Meiryo"/>
              </a:defRPr>
            </a:lvl6pPr>
            <a:lvl7pPr indent="-317500" lvl="6" marL="32004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iryo"/>
              <a:buChar char="●"/>
              <a:defRPr>
                <a:latin typeface="Meiryo"/>
                <a:ea typeface="Meiryo"/>
                <a:cs typeface="Meiryo"/>
                <a:sym typeface="Meiryo"/>
              </a:defRPr>
            </a:lvl7pPr>
            <a:lvl8pPr indent="-317500" lvl="7" marL="36576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eiryo"/>
              <a:buChar char="○"/>
              <a:defRPr>
                <a:latin typeface="Meiryo"/>
                <a:ea typeface="Meiryo"/>
                <a:cs typeface="Meiryo"/>
                <a:sym typeface="Meiryo"/>
              </a:defRPr>
            </a:lvl8pPr>
            <a:lvl9pPr indent="-317500" lvl="8" marL="4114800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Font typeface="Meiryo"/>
              <a:buChar char="■"/>
              <a:defRPr>
                <a:latin typeface="Meiryo"/>
                <a:ea typeface="Meiryo"/>
                <a:cs typeface="Meiryo"/>
                <a:sym typeface="Meiryo"/>
              </a:defRPr>
            </a:lvl9pPr>
          </a:lstStyle>
          <a:p/>
        </p:txBody>
      </p:sp>
      <p:sp>
        <p:nvSpPr>
          <p:cNvPr id="24" name="Google Shape;24;p17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buClr>
                <a:srgbClr val="888888"/>
              </a:buClr>
              <a:buSzPts val="1200"/>
              <a:buFont typeface="Arial"/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buClr>
                <a:srgbClr val="888888"/>
              </a:buClr>
              <a:buSzPts val="1200"/>
              <a:buFont typeface="Arial"/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buClr>
                <a:srgbClr val="888888"/>
              </a:buClr>
              <a:buSzPts val="1200"/>
              <a:buFont typeface="Arial"/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buClr>
                <a:srgbClr val="888888"/>
              </a:buClr>
              <a:buSzPts val="1200"/>
              <a:buFont typeface="Arial"/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buClr>
                <a:srgbClr val="888888"/>
              </a:buClr>
              <a:buSzPts val="1200"/>
              <a:buFont typeface="Arial"/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buClr>
                <a:srgbClr val="888888"/>
              </a:buClr>
              <a:buSzPts val="1200"/>
              <a:buFont typeface="Arial"/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buClr>
                <a:srgbClr val="888888"/>
              </a:buClr>
              <a:buSzPts val="1200"/>
              <a:buFont typeface="Arial"/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buClr>
                <a:srgbClr val="888888"/>
              </a:buClr>
              <a:buSzPts val="1200"/>
              <a:buFont typeface="Arial"/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buClr>
                <a:srgbClr val="888888"/>
              </a:buClr>
              <a:buSzPts val="1200"/>
              <a:buFont typeface="Arial"/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25" name="Google Shape;25;p17"/>
          <p:cNvCxnSpPr/>
          <p:nvPr/>
        </p:nvCxnSpPr>
        <p:spPr>
          <a:xfrm>
            <a:off x="421833" y="1060700"/>
            <a:ext cx="11362800" cy="0"/>
          </a:xfrm>
          <a:prstGeom prst="straightConnector1">
            <a:avLst/>
          </a:prstGeom>
          <a:noFill/>
          <a:ln cap="flat" cmpd="sng" w="9525">
            <a:solidFill>
              <a:srgbClr val="0AA53D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26" name="Google Shape;26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051600" y="6280467"/>
            <a:ext cx="1968168" cy="360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93000" y="6118601"/>
            <a:ext cx="639301" cy="6238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2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2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2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2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&#10;コンテンツ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8" name="Google Shape;68;p2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>
            <p:ph type="ctrTitle"/>
          </p:nvPr>
        </p:nvSpPr>
        <p:spPr>
          <a:xfrm>
            <a:off x="1188166" y="53087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ja-JP" sz="3200"/>
              <a:t>2024年度「子ども第三の居場所」事業申請</a:t>
            </a:r>
            <a:br>
              <a:rPr b="1" lang="ja-JP" sz="2000"/>
            </a:br>
            <a:br>
              <a:rPr b="1" lang="ja-JP"/>
            </a:br>
            <a:r>
              <a:rPr b="1" lang="ja-JP" sz="4800"/>
              <a:t>土地及び物件現況</a:t>
            </a:r>
            <a:endParaRPr b="1" sz="4800"/>
          </a:p>
        </p:txBody>
      </p:sp>
      <p:grpSp>
        <p:nvGrpSpPr>
          <p:cNvPr id="96" name="Google Shape;96;p1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97" name="Google Shape;97;p1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8" name="Google Shape;98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" name="Google Shape;99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0" name="Google Shape;100;p1"/>
          <p:cNvSpPr txBox="1"/>
          <p:nvPr/>
        </p:nvSpPr>
        <p:spPr>
          <a:xfrm>
            <a:off x="119268" y="3321140"/>
            <a:ext cx="11832109" cy="15964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583974" y="4622437"/>
            <a:ext cx="223651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団体名：</a:t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2" name="Google Shape;102;p1"/>
          <p:cNvCxnSpPr/>
          <p:nvPr/>
        </p:nvCxnSpPr>
        <p:spPr>
          <a:xfrm>
            <a:off x="782801" y="5330323"/>
            <a:ext cx="10505041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oogle Shape;212;p10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213" name="Google Shape;213;p10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4" name="Google Shape;214;p1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5" name="Google Shape;215;p1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16" name="Google Shape;216;p10"/>
          <p:cNvSpPr txBox="1"/>
          <p:nvPr/>
        </p:nvSpPr>
        <p:spPr>
          <a:xfrm>
            <a:off x="716101" y="1346677"/>
            <a:ext cx="9144000" cy="25574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888" lvl="0" marL="60958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0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10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写真概要：●●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0"/>
          <p:cNvSpPr/>
          <p:nvPr/>
        </p:nvSpPr>
        <p:spPr>
          <a:xfrm>
            <a:off x="524785" y="5581331"/>
            <a:ext cx="8205747" cy="1001865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10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" name="Google Shape;225;p11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226" name="Google Shape;226;p11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27" name="Google Shape;227;p1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8" name="Google Shape;228;p1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29" name="Google Shape;229;p11"/>
          <p:cNvSpPr txBox="1"/>
          <p:nvPr/>
        </p:nvSpPr>
        <p:spPr>
          <a:xfrm>
            <a:off x="716101" y="1346677"/>
            <a:ext cx="9144000" cy="25574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888" lvl="0" marL="60958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1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11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写真概要：●●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11"/>
          <p:cNvSpPr/>
          <p:nvPr/>
        </p:nvSpPr>
        <p:spPr>
          <a:xfrm>
            <a:off x="524785" y="5581331"/>
            <a:ext cx="8205747" cy="1001865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11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2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239" name="Google Shape;239;p12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40" name="Google Shape;240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1" name="Google Shape;241;p1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42" name="Google Shape;242;p12"/>
          <p:cNvSpPr txBox="1"/>
          <p:nvPr/>
        </p:nvSpPr>
        <p:spPr>
          <a:xfrm>
            <a:off x="716101" y="1346677"/>
            <a:ext cx="9144000" cy="25574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888" lvl="0" marL="60958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2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12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写真概要：●●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12"/>
          <p:cNvSpPr/>
          <p:nvPr/>
        </p:nvSpPr>
        <p:spPr>
          <a:xfrm>
            <a:off x="524785" y="5581331"/>
            <a:ext cx="8205747" cy="1001865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12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" name="Google Shape;251;p13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252" name="Google Shape;252;p13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53" name="Google Shape;253;p1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4" name="Google Shape;254;p1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55" name="Google Shape;255;p13"/>
          <p:cNvSpPr txBox="1"/>
          <p:nvPr/>
        </p:nvSpPr>
        <p:spPr>
          <a:xfrm>
            <a:off x="716101" y="1346677"/>
            <a:ext cx="9144000" cy="25574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888" lvl="0" marL="60958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3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13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写真概要：●●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13"/>
          <p:cNvSpPr/>
          <p:nvPr/>
        </p:nvSpPr>
        <p:spPr>
          <a:xfrm>
            <a:off x="524785" y="5581331"/>
            <a:ext cx="8205747" cy="1001865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13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4" name="Google Shape;264;p14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265" name="Google Shape;265;p14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66" name="Google Shape;266;p1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7" name="Google Shape;267;p1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68" name="Google Shape;268;p14"/>
          <p:cNvSpPr txBox="1"/>
          <p:nvPr/>
        </p:nvSpPr>
        <p:spPr>
          <a:xfrm>
            <a:off x="716101" y="1346677"/>
            <a:ext cx="9144000" cy="25574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888" lvl="0" marL="60958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14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14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写真概要：●●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14"/>
          <p:cNvSpPr/>
          <p:nvPr/>
        </p:nvSpPr>
        <p:spPr>
          <a:xfrm>
            <a:off x="524785" y="5581331"/>
            <a:ext cx="8205747" cy="1001865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14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oogle Shape;107;p2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08" name="Google Shape;108;p2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9" name="Google Shape;109;p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1" name="Google Shape;111;p2"/>
          <p:cNvSpPr txBox="1"/>
          <p:nvPr/>
        </p:nvSpPr>
        <p:spPr>
          <a:xfrm>
            <a:off x="716101" y="1346677"/>
            <a:ext cx="9144000" cy="6468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888" lvl="0" marL="60958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531370" y="487696"/>
            <a:ext cx="364715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事業実施予定場所について（１）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3" name="Google Shape;113;p2"/>
          <p:cNvGraphicFramePr/>
          <p:nvPr/>
        </p:nvGraphicFramePr>
        <p:xfrm>
          <a:off x="255375" y="178153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{77F620A2-CDEC-4F2B-8201-CBACE40F9FDE}</a:tableStyleId>
              </a:tblPr>
              <a:tblGrid>
                <a:gridCol w="2084175"/>
                <a:gridCol w="5972425"/>
                <a:gridCol w="3401225"/>
              </a:tblGrid>
              <a:tr h="294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 u="none" cap="none" strike="noStrike"/>
                        <a:t>質問</a:t>
                      </a:r>
                      <a:endParaRPr sz="1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記入欄</a:t>
                      </a:r>
                      <a:endParaRPr sz="1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備考（補足があれば記入してください）</a:t>
                      </a:r>
                      <a:endParaRPr sz="1400"/>
                    </a:p>
                  </a:txBody>
                  <a:tcPr marT="45725" marB="45725" marR="91450" marL="91450" anchor="ctr"/>
                </a:tc>
              </a:tr>
              <a:tr h="425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ja-JP" sz="1400"/>
                        <a:t>①　拠点設置場所住所</a:t>
                      </a:r>
                      <a:endParaRPr sz="1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00B05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</a:tr>
              <a:tr h="537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②　予定地面積</a:t>
                      </a:r>
                      <a:endParaRPr sz="1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00B05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</a:tr>
              <a:tr h="6396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③　土地所有者</a:t>
                      </a:r>
                      <a:endParaRPr sz="1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00B05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</a:tr>
              <a:tr h="537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④　土地賃料</a:t>
                      </a:r>
                      <a:endParaRPr sz="1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solidFill>
                          <a:srgbClr val="00B050"/>
                        </a:solidFill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</a:tr>
              <a:tr h="7849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⑤　建物所有者</a:t>
                      </a:r>
                      <a:endParaRPr sz="1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</a:tr>
              <a:tr h="537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⑥　建物賃料</a:t>
                      </a:r>
                      <a:endParaRPr sz="1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</a:tr>
              <a:tr h="537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400"/>
                        <a:t>⑦　構造・築年数</a:t>
                      </a:r>
                      <a:endParaRPr sz="1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14" name="Google Shape;114;p2"/>
          <p:cNvSpPr txBox="1"/>
          <p:nvPr/>
        </p:nvSpPr>
        <p:spPr>
          <a:xfrm>
            <a:off x="576093" y="1172897"/>
            <a:ext cx="787908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新築　・　改修　・　開設事業なし　　（</a:t>
            </a:r>
            <a:r>
              <a:rPr lang="ja-JP" sz="2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〇</a:t>
            </a:r>
            <a:r>
              <a:rPr lang="ja-JP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をつけてください）　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"/>
          <p:cNvSpPr/>
          <p:nvPr/>
        </p:nvSpPr>
        <p:spPr>
          <a:xfrm>
            <a:off x="8483421" y="1183665"/>
            <a:ext cx="898306" cy="444843"/>
          </a:xfrm>
          <a:prstGeom prst="ellipse">
            <a:avLst/>
          </a:prstGeom>
          <a:noFill/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oogle Shape;120;p3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21" name="Google Shape;121;p3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22" name="Google Shape;122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3" name="Google Shape;123;p3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4" name="Google Shape;124;p3"/>
          <p:cNvSpPr/>
          <p:nvPr/>
        </p:nvSpPr>
        <p:spPr>
          <a:xfrm>
            <a:off x="448279" y="2940372"/>
            <a:ext cx="11363781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⑨施設概要・設備 　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3"/>
          <p:cNvSpPr txBox="1"/>
          <p:nvPr/>
        </p:nvSpPr>
        <p:spPr>
          <a:xfrm>
            <a:off x="531370" y="487696"/>
            <a:ext cx="364715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事業実施予定場所について（２）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448282" y="1282209"/>
            <a:ext cx="11363781" cy="8844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⑧土地・建物の現況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3"/>
          <p:cNvSpPr/>
          <p:nvPr/>
        </p:nvSpPr>
        <p:spPr>
          <a:xfrm>
            <a:off x="382769" y="1343626"/>
            <a:ext cx="11125490" cy="1411878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3"/>
          <p:cNvSpPr/>
          <p:nvPr/>
        </p:nvSpPr>
        <p:spPr>
          <a:xfrm>
            <a:off x="374530" y="3079735"/>
            <a:ext cx="11133729" cy="1111667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3"/>
          <p:cNvSpPr/>
          <p:nvPr/>
        </p:nvSpPr>
        <p:spPr>
          <a:xfrm>
            <a:off x="448279" y="4580743"/>
            <a:ext cx="11363781" cy="468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⑪その他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3"/>
          <p:cNvSpPr/>
          <p:nvPr/>
        </p:nvSpPr>
        <p:spPr>
          <a:xfrm>
            <a:off x="374530" y="4559989"/>
            <a:ext cx="11133729" cy="1030665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3"/>
          <p:cNvSpPr txBox="1"/>
          <p:nvPr/>
        </p:nvSpPr>
        <p:spPr>
          <a:xfrm>
            <a:off x="448280" y="1500338"/>
            <a:ext cx="10829320" cy="1115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現況：　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詳細：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4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37" name="Google Shape;137;p4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8" name="Google Shape;138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9" name="Google Shape;139;p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0" name="Google Shape;140;p4"/>
          <p:cNvSpPr txBox="1"/>
          <p:nvPr/>
        </p:nvSpPr>
        <p:spPr>
          <a:xfrm>
            <a:off x="716101" y="1346677"/>
            <a:ext cx="9144000" cy="25574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888" lvl="0" marL="60958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4"/>
          <p:cNvSpPr/>
          <p:nvPr/>
        </p:nvSpPr>
        <p:spPr>
          <a:xfrm>
            <a:off x="1796995" y="1545459"/>
            <a:ext cx="8301644" cy="4394165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地図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4"/>
          <p:cNvSpPr txBox="1"/>
          <p:nvPr/>
        </p:nvSpPr>
        <p:spPr>
          <a:xfrm>
            <a:off x="318051" y="487696"/>
            <a:ext cx="269817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拠点設置予定地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oogle Shape;147;p5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48" name="Google Shape;148;p5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9" name="Google Shape;149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0" name="Google Shape;150;p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1" name="Google Shape;151;p5"/>
          <p:cNvSpPr txBox="1"/>
          <p:nvPr/>
        </p:nvSpPr>
        <p:spPr>
          <a:xfrm>
            <a:off x="716101" y="1346677"/>
            <a:ext cx="9144000" cy="25574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888" lvl="0" marL="60958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5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5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写真概要：●●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5"/>
          <p:cNvSpPr/>
          <p:nvPr/>
        </p:nvSpPr>
        <p:spPr>
          <a:xfrm>
            <a:off x="524785" y="5581331"/>
            <a:ext cx="8205747" cy="1001865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5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Google Shape;160;p6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61" name="Google Shape;161;p6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2" name="Google Shape;162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" name="Google Shape;163;p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4" name="Google Shape;164;p6"/>
          <p:cNvSpPr txBox="1"/>
          <p:nvPr/>
        </p:nvSpPr>
        <p:spPr>
          <a:xfrm>
            <a:off x="716101" y="1346677"/>
            <a:ext cx="9144000" cy="25574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888" lvl="0" marL="60958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6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写真概要：●●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6"/>
          <p:cNvSpPr/>
          <p:nvPr/>
        </p:nvSpPr>
        <p:spPr>
          <a:xfrm>
            <a:off x="524785" y="5581331"/>
            <a:ext cx="8205747" cy="1001865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6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oogle Shape;173;p7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74" name="Google Shape;174;p7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75" name="Google Shape;175;p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6" name="Google Shape;176;p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7" name="Google Shape;177;p7"/>
          <p:cNvSpPr txBox="1"/>
          <p:nvPr/>
        </p:nvSpPr>
        <p:spPr>
          <a:xfrm>
            <a:off x="716101" y="1346677"/>
            <a:ext cx="9144000" cy="25574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888" lvl="0" marL="60958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7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7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写真概要：●●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"/>
          <p:cNvSpPr/>
          <p:nvPr/>
        </p:nvSpPr>
        <p:spPr>
          <a:xfrm>
            <a:off x="524785" y="5581331"/>
            <a:ext cx="8205747" cy="1001865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7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8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87" name="Google Shape;187;p8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88" name="Google Shape;188;p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9" name="Google Shape;189;p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90" name="Google Shape;190;p8"/>
          <p:cNvSpPr txBox="1"/>
          <p:nvPr/>
        </p:nvSpPr>
        <p:spPr>
          <a:xfrm>
            <a:off x="716101" y="1346677"/>
            <a:ext cx="9144000" cy="25574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888" lvl="0" marL="60958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8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8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写真概要：●●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8"/>
          <p:cNvSpPr/>
          <p:nvPr/>
        </p:nvSpPr>
        <p:spPr>
          <a:xfrm>
            <a:off x="524785" y="5581331"/>
            <a:ext cx="8205747" cy="1001865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8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Google Shape;199;p9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200" name="Google Shape;200;p9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01" name="Google Shape;201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2" name="Google Shape;202;p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3" name="Google Shape;203;p9"/>
          <p:cNvSpPr txBox="1"/>
          <p:nvPr/>
        </p:nvSpPr>
        <p:spPr>
          <a:xfrm>
            <a:off x="716101" y="1346677"/>
            <a:ext cx="9144000" cy="255741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888" lvl="0" marL="60958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5239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eiryo"/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9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9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写真概要：●●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9"/>
          <p:cNvSpPr/>
          <p:nvPr/>
        </p:nvSpPr>
        <p:spPr>
          <a:xfrm>
            <a:off x="524785" y="5581331"/>
            <a:ext cx="8205747" cy="1001865"/>
          </a:xfrm>
          <a:prstGeom prst="roundRect">
            <a:avLst>
              <a:gd fmla="val 16667" name="adj"/>
            </a:avLst>
          </a:prstGeom>
          <a:noFill/>
          <a:ln cap="flat" cmpd="sng" w="12700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9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写真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2021-10-27T14:17:18Z</dcterms:created>
  <dc:creator>日本財団</dc:creator>
</cp:coreProperties>
</file>