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69" r:id="rId4"/>
    <p:sldId id="272" r:id="rId5"/>
    <p:sldId id="271" r:id="rId6"/>
    <p:sldId id="258" r:id="rId7"/>
    <p:sldId id="259" r:id="rId8"/>
    <p:sldId id="260" r:id="rId9"/>
    <p:sldId id="261" r:id="rId10"/>
    <p:sldId id="273" r:id="rId11"/>
    <p:sldId id="276" r:id="rId12"/>
    <p:sldId id="264" r:id="rId13"/>
    <p:sldId id="274" r:id="rId14"/>
    <p:sldId id="278" r:id="rId15"/>
    <p:sldId id="265" r:id="rId16"/>
    <p:sldId id="277" r:id="rId17"/>
    <p:sldId id="281" r:id="rId18"/>
    <p:sldId id="280" r:id="rId19"/>
  </p:sldIdLst>
  <p:sldSz cx="9144000" cy="6858000" type="screen4x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5179483" y="0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857500" y="514350"/>
            <a:ext cx="3429000" cy="25717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5179483" y="6513910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23284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426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953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8133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3778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8243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2394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679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4478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051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8479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6698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3443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4307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6063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6650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7958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60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セクション見出し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較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タイトル付きのコンテンツ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タイトル付きの図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9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タイトルと縦書きテキスト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7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縦書きタイトルと縦書きテキスト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ja-JP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2911626" y="4642543"/>
            <a:ext cx="3211231" cy="595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ja-JP" altLang="en-US" sz="2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申請団体</a:t>
            </a:r>
            <a:r>
              <a:rPr lang="ja-JP" sz="2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名</a:t>
            </a:r>
            <a:r>
              <a:rPr lang="ja-JP" altLang="en-US" sz="2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（必須）</a:t>
            </a:r>
            <a:endParaRPr lang="ja-JP" sz="28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264400" y="6347735"/>
            <a:ext cx="1168400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ja-JP" sz="1400" b="1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日付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11626" y="2030940"/>
            <a:ext cx="3278462" cy="83099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事業概要書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66111" y="3310683"/>
            <a:ext cx="6282489" cy="8309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+mj-ea"/>
                <a:ea typeface="+mj-ea"/>
              </a:rPr>
              <a:t>「プロジェクト名」（必須）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97300" y="6332347"/>
            <a:ext cx="4907113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/>
              <a:t>「復興応援  キリン絆プロジェクト」熊本支援事業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6622" y="255132"/>
            <a:ext cx="73567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800" b="1" dirty="0"/>
              <a:t>※エントリーするテーマ</a:t>
            </a:r>
            <a:r>
              <a:rPr lang="ja-JP" altLang="en-US" sz="1800" b="1" dirty="0"/>
              <a:t>、いずれかに、</a:t>
            </a:r>
            <a:r>
              <a:rPr lang="ja-JP" altLang="ja-JP" sz="1800" b="1" dirty="0"/>
              <a:t>〇をお付け下さい。</a:t>
            </a:r>
            <a:endParaRPr lang="ja-JP" altLang="ja-JP" sz="1800" dirty="0"/>
          </a:p>
          <a:p>
            <a:r>
              <a:rPr lang="en-US" altLang="ja-JP" sz="1800" b="1" dirty="0"/>
              <a:t> </a:t>
            </a:r>
            <a:endParaRPr lang="ja-JP" altLang="ja-JP" sz="1800" dirty="0"/>
          </a:p>
          <a:p>
            <a:r>
              <a:rPr lang="ja-JP" altLang="ja-JP" sz="1800" b="1" dirty="0"/>
              <a:t>　　　　１　　　農業（畜産業含む）の復興による地域の活性化</a:t>
            </a:r>
            <a:endParaRPr lang="ja-JP" altLang="ja-JP" sz="1800" dirty="0"/>
          </a:p>
          <a:p>
            <a:r>
              <a:rPr lang="ja-JP" altLang="ja-JP" sz="1800" b="1" dirty="0"/>
              <a:t>　　　　２　　　観光の復興による地域の活性化</a:t>
            </a:r>
            <a:endParaRPr lang="ja-JP" altLang="ja-JP" sz="1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82307" y="5400168"/>
            <a:ext cx="317426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※2017</a:t>
            </a:r>
            <a:r>
              <a:rPr kumimoji="1" lang="ja-JP" altLang="en-US" sz="1800" b="1" dirty="0">
                <a:solidFill>
                  <a:schemeClr val="bg1"/>
                </a:solidFill>
              </a:rPr>
              <a:t>年</a:t>
            </a:r>
            <a:r>
              <a:rPr kumimoji="1" lang="en-US" altLang="ja-JP" sz="1800" b="1" dirty="0">
                <a:solidFill>
                  <a:schemeClr val="bg1"/>
                </a:solidFill>
              </a:rPr>
              <a:t>1</a:t>
            </a:r>
            <a:r>
              <a:rPr kumimoji="1" lang="ja-JP" altLang="en-US" sz="1800" b="1" dirty="0">
                <a:solidFill>
                  <a:schemeClr val="bg1"/>
                </a:solidFill>
              </a:rPr>
              <a:t>月</a:t>
            </a:r>
            <a:r>
              <a:rPr kumimoji="1" lang="en-US" altLang="ja-JP" sz="1800" b="1" dirty="0">
                <a:solidFill>
                  <a:schemeClr val="bg1"/>
                </a:solidFill>
              </a:rPr>
              <a:t>20</a:t>
            </a:r>
            <a:r>
              <a:rPr kumimoji="1" lang="ja-JP" altLang="en-US" sz="1800" b="1" dirty="0">
                <a:solidFill>
                  <a:schemeClr val="bg1"/>
                </a:solidFill>
              </a:rPr>
              <a:t>日　最終締め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42441" y="5863392"/>
            <a:ext cx="5929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※</a:t>
            </a:r>
            <a:r>
              <a:rPr kumimoji="1" lang="ja-JP" altLang="en-US" b="1" dirty="0">
                <a:solidFill>
                  <a:srgbClr val="FF0000"/>
                </a:solidFill>
              </a:rPr>
              <a:t>別途、エントリーシート（別送）、組織規約（コピー）が必要です。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282222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５．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事業概要</a:t>
            </a:r>
          </a:p>
        </p:txBody>
      </p:sp>
      <p:cxnSp>
        <p:nvCxnSpPr>
          <p:cNvPr id="135" name="Shape 135"/>
          <p:cNvCxnSpPr/>
          <p:nvPr/>
        </p:nvCxnSpPr>
        <p:spPr>
          <a:xfrm>
            <a:off x="282222" y="560777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6" name="Shape 136"/>
          <p:cNvSpPr txBox="1"/>
          <p:nvPr/>
        </p:nvSpPr>
        <p:spPr>
          <a:xfrm>
            <a:off x="366888" y="674300"/>
            <a:ext cx="841022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（１）　</a:t>
            </a: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事業内容　（何を、どのようにして行うのか）</a:t>
            </a:r>
          </a:p>
        </p:txBody>
      </p:sp>
    </p:spTree>
    <p:extLst>
      <p:ext uri="{BB962C8B-B14F-4D97-AF65-F5344CB8AC3E}">
        <p14:creationId xmlns:p14="http://schemas.microsoft.com/office/powerpoint/2010/main" val="87379049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５．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事業概要</a:t>
            </a:r>
          </a:p>
        </p:txBody>
      </p:sp>
      <p:cxnSp>
        <p:nvCxnSpPr>
          <p:cNvPr id="142" name="Shape 142"/>
          <p:cNvCxnSpPr/>
          <p:nvPr/>
        </p:nvCxnSpPr>
        <p:spPr>
          <a:xfrm>
            <a:off x="282222" y="560777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3" name="Shape 143"/>
          <p:cNvSpPr txBox="1"/>
          <p:nvPr/>
        </p:nvSpPr>
        <p:spPr>
          <a:xfrm>
            <a:off x="282222" y="674299"/>
            <a:ext cx="8579556" cy="10298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（２）　今回のプロジェクトにおける　「</a:t>
            </a:r>
            <a:r>
              <a:rPr lang="ja-JP" altLang="en-US" sz="1800" b="1" u="sng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地域ブランド育成</a:t>
            </a: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」　のポイント</a:t>
            </a:r>
            <a:endParaRPr lang="en-US" altLang="ja-JP" sz="1800" b="1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　（今回の取り組みによって、どのように、地域のブランド化を育成するか。</a:t>
            </a:r>
            <a:endParaRPr lang="en-US" altLang="ja-JP" sz="1800" b="1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　　　　　　　　　　　　　　　　　　　　　　　　　　　　　　　　　　　　　　モノ・コト・人　の視点で。）</a:t>
            </a:r>
            <a:endParaRPr lang="ja-JP" sz="18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5670928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５．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事業概要</a:t>
            </a:r>
          </a:p>
        </p:txBody>
      </p:sp>
      <p:cxnSp>
        <p:nvCxnSpPr>
          <p:cNvPr id="142" name="Shape 142"/>
          <p:cNvCxnSpPr/>
          <p:nvPr/>
        </p:nvCxnSpPr>
        <p:spPr>
          <a:xfrm>
            <a:off x="282222" y="560777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3" name="Shape 143"/>
          <p:cNvSpPr txBox="1"/>
          <p:nvPr/>
        </p:nvSpPr>
        <p:spPr>
          <a:xfrm>
            <a:off x="282222" y="674300"/>
            <a:ext cx="8579556" cy="7527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（３）　今回のプロジェクトにおける　</a:t>
            </a:r>
            <a:r>
              <a:rPr lang="ja-JP" altLang="en-US" sz="1800" b="1" u="sng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「地域の活性化」　のポイント</a:t>
            </a:r>
            <a:endParaRPr lang="en-US" altLang="ja-JP" sz="1800" b="1" u="sng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　（今回の取り組みによる波及効果によって、地域の活性化がどのように期待されるか）</a:t>
            </a:r>
            <a:endParaRPr lang="ja-JP" sz="18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５．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事業概要</a:t>
            </a:r>
          </a:p>
        </p:txBody>
      </p:sp>
      <p:cxnSp>
        <p:nvCxnSpPr>
          <p:cNvPr id="142" name="Shape 142"/>
          <p:cNvCxnSpPr/>
          <p:nvPr/>
        </p:nvCxnSpPr>
        <p:spPr>
          <a:xfrm>
            <a:off x="282222" y="560777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3" name="Shape 143"/>
          <p:cNvSpPr txBox="1"/>
          <p:nvPr/>
        </p:nvSpPr>
        <p:spPr>
          <a:xfrm>
            <a:off x="282222" y="674300"/>
            <a:ext cx="8579556" cy="7527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（４）　今回のプロジェクトにおける　</a:t>
            </a:r>
            <a:r>
              <a:rPr lang="ja-JP" altLang="en-US" sz="1800" b="1" u="sng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「新たなチャレンジ」　のポイント</a:t>
            </a:r>
            <a:endParaRPr lang="en-US" altLang="ja-JP" sz="1800" b="1" u="sng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　　　（例えば、</a:t>
            </a:r>
            <a:r>
              <a:rPr lang="en-US" altLang="ja-JP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 “</a:t>
            </a: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お客様視点のものづくり</a:t>
            </a:r>
            <a:r>
              <a:rPr lang="en-US" altLang="ja-JP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” ”</a:t>
            </a: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新しい市場</a:t>
            </a:r>
            <a:r>
              <a:rPr lang="en-US" altLang="ja-JP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”  “</a:t>
            </a: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今までにない協働</a:t>
            </a:r>
            <a:r>
              <a:rPr lang="en-US" altLang="ja-JP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”</a:t>
            </a: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など）</a:t>
            </a:r>
            <a:endParaRPr lang="ja-JP" sz="18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555761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６</a:t>
            </a: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スケジュール</a:t>
            </a:r>
          </a:p>
        </p:txBody>
      </p:sp>
      <p:cxnSp>
        <p:nvCxnSpPr>
          <p:cNvPr id="156" name="Shape 156"/>
          <p:cNvCxnSpPr/>
          <p:nvPr/>
        </p:nvCxnSpPr>
        <p:spPr>
          <a:xfrm>
            <a:off x="282222" y="560777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29" y="923623"/>
            <a:ext cx="8942741" cy="56018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5137364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７</a:t>
            </a: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．予算</a:t>
            </a:r>
            <a:endParaRPr lang="ja-JP" sz="2000" b="1" i="0" u="none" strike="noStrike" cap="none" dirty="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cxnSp>
        <p:nvCxnSpPr>
          <p:cNvPr id="149" name="Shape 149"/>
          <p:cNvCxnSpPr/>
          <p:nvPr/>
        </p:nvCxnSpPr>
        <p:spPr>
          <a:xfrm>
            <a:off x="282222" y="555154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697049"/>
              </p:ext>
            </p:extLst>
          </p:nvPr>
        </p:nvGraphicFramePr>
        <p:xfrm>
          <a:off x="704672" y="1082946"/>
          <a:ext cx="7857436" cy="5373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43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4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43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33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テーマ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支払先（予定）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金額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合計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66128" y="609082"/>
            <a:ext cx="8037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+mn-ea"/>
                <a:ea typeface="+mn-ea"/>
              </a:rPr>
              <a:t>（１）　</a:t>
            </a:r>
            <a:r>
              <a:rPr kumimoji="1" lang="ja-JP" altLang="en-US" sz="1800" b="1" u="sng" dirty="0">
                <a:solidFill>
                  <a:srgbClr val="FF0000"/>
                </a:solidFill>
                <a:latin typeface="+mn-ea"/>
                <a:ea typeface="+mn-ea"/>
              </a:rPr>
              <a:t>トータル事業予算</a:t>
            </a:r>
            <a:r>
              <a:rPr kumimoji="1" lang="ja-JP" altLang="en-US" sz="1800" b="1" dirty="0">
                <a:latin typeface="+mn-ea"/>
                <a:ea typeface="+mn-ea"/>
              </a:rPr>
              <a:t>の概要　　　</a:t>
            </a:r>
            <a:r>
              <a:rPr kumimoji="1" lang="en-US" altLang="ja-JP" sz="1800" b="1" u="sng" dirty="0">
                <a:latin typeface="+mn-ea"/>
                <a:ea typeface="+mn-ea"/>
              </a:rPr>
              <a:t>※</a:t>
            </a:r>
            <a:r>
              <a:rPr kumimoji="1" lang="ja-JP" altLang="en-US" sz="1800" b="1" u="sng" dirty="0">
                <a:latin typeface="+mn-ea"/>
                <a:ea typeface="+mn-ea"/>
              </a:rPr>
              <a:t>キリン絆プロジェクト以外も含む全ての予算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７</a:t>
            </a: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．予算</a:t>
            </a:r>
            <a:endParaRPr lang="ja-JP" sz="2000" b="1" i="0" u="none" strike="noStrike" cap="none" dirty="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cxnSp>
        <p:nvCxnSpPr>
          <p:cNvPr id="149" name="Shape 149"/>
          <p:cNvCxnSpPr/>
          <p:nvPr/>
        </p:nvCxnSpPr>
        <p:spPr>
          <a:xfrm>
            <a:off x="282222" y="555154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" name="テキスト ボックス 3"/>
          <p:cNvSpPr txBox="1"/>
          <p:nvPr/>
        </p:nvSpPr>
        <p:spPr>
          <a:xfrm>
            <a:off x="492105" y="631459"/>
            <a:ext cx="7925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+mn-ea"/>
                <a:ea typeface="+mn-ea"/>
              </a:rPr>
              <a:t>（２）　</a:t>
            </a:r>
            <a:r>
              <a:rPr kumimoji="1" lang="ja-JP" altLang="en-US" sz="1800" b="1" u="sng" dirty="0">
                <a:solidFill>
                  <a:srgbClr val="FF0000"/>
                </a:solidFill>
                <a:latin typeface="+mn-ea"/>
                <a:ea typeface="+mn-ea"/>
              </a:rPr>
              <a:t>今回申請したい事業予算</a:t>
            </a:r>
            <a:r>
              <a:rPr kumimoji="1" lang="ja-JP" altLang="en-US" sz="1800" b="1" dirty="0">
                <a:latin typeface="+mn-ea"/>
                <a:ea typeface="+mn-ea"/>
              </a:rPr>
              <a:t>の概要　　　　</a:t>
            </a:r>
            <a:r>
              <a:rPr kumimoji="1" lang="en-US" altLang="ja-JP" sz="1800" b="1" dirty="0">
                <a:latin typeface="+mn-ea"/>
                <a:ea typeface="+mn-ea"/>
              </a:rPr>
              <a:t>※</a:t>
            </a:r>
            <a:r>
              <a:rPr kumimoji="1" lang="ja-JP" altLang="en-US" sz="1800" b="1" dirty="0">
                <a:latin typeface="+mn-ea"/>
                <a:ea typeface="+mn-ea"/>
              </a:rPr>
              <a:t>　最大申請金額＝</a:t>
            </a:r>
            <a:r>
              <a:rPr kumimoji="1" lang="en-US" altLang="ja-JP" sz="1800" b="1" dirty="0">
                <a:latin typeface="+mn-ea"/>
                <a:ea typeface="+mn-ea"/>
              </a:rPr>
              <a:t>1,000</a:t>
            </a:r>
            <a:r>
              <a:rPr kumimoji="1" lang="ja-JP" altLang="en-US" sz="1800" b="1" dirty="0">
                <a:latin typeface="+mn-ea"/>
                <a:ea typeface="+mn-ea"/>
              </a:rPr>
              <a:t>万円まで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183078"/>
              </p:ext>
            </p:extLst>
          </p:nvPr>
        </p:nvGraphicFramePr>
        <p:xfrm>
          <a:off x="704672" y="1082946"/>
          <a:ext cx="7857436" cy="5373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43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4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43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33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テーマ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支払先（予定）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金額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3329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rgbClr val="000000"/>
                          </a:solidFill>
                        </a:rPr>
                        <a:t>合計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6240474" y="216599"/>
            <a:ext cx="2177199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★最終助成率は</a:t>
            </a:r>
            <a:r>
              <a:rPr kumimoji="1" lang="en-US" altLang="ja-JP" b="1" dirty="0">
                <a:solidFill>
                  <a:srgbClr val="FF0000"/>
                </a:solidFill>
              </a:rPr>
              <a:t>50-100</a:t>
            </a:r>
            <a:r>
              <a:rPr kumimoji="1" lang="ja-JP" altLang="en-US" b="1" dirty="0">
                <a:solidFill>
                  <a:srgbClr val="FF0000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983290223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７</a:t>
            </a: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rPr>
              <a:t>．予算</a:t>
            </a:r>
            <a:endParaRPr lang="ja-JP" sz="2000" b="1" i="0" u="none" strike="noStrike" cap="none" dirty="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cxnSp>
        <p:nvCxnSpPr>
          <p:cNvPr id="149" name="Shape 149"/>
          <p:cNvCxnSpPr/>
          <p:nvPr/>
        </p:nvCxnSpPr>
        <p:spPr>
          <a:xfrm>
            <a:off x="282222" y="555154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" name="テキスト ボックス 3"/>
          <p:cNvSpPr txBox="1"/>
          <p:nvPr/>
        </p:nvSpPr>
        <p:spPr>
          <a:xfrm>
            <a:off x="492105" y="631459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+mn-ea"/>
                <a:ea typeface="+mn-ea"/>
              </a:rPr>
              <a:t>（２）　</a:t>
            </a:r>
            <a:r>
              <a:rPr kumimoji="1" lang="ja-JP" altLang="en-US" sz="1800" b="1" u="sng" dirty="0">
                <a:solidFill>
                  <a:srgbClr val="FF0000"/>
                </a:solidFill>
                <a:latin typeface="+mn-ea"/>
                <a:ea typeface="+mn-ea"/>
              </a:rPr>
              <a:t>今回申請したい事業予算</a:t>
            </a:r>
            <a:r>
              <a:rPr kumimoji="1" lang="ja-JP" altLang="en-US" sz="1800" b="1" dirty="0">
                <a:latin typeface="+mn-ea"/>
                <a:ea typeface="+mn-ea"/>
              </a:rPr>
              <a:t>について　　　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7562" y="1019695"/>
            <a:ext cx="7128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u="sng" dirty="0">
                <a:latin typeface="+mn-ea"/>
                <a:ea typeface="+mn-ea"/>
              </a:rPr>
              <a:t>※</a:t>
            </a:r>
            <a:r>
              <a:rPr kumimoji="1" lang="ja-JP" altLang="en-US" sz="1800" b="1" u="sng" dirty="0">
                <a:latin typeface="+mn-ea"/>
                <a:ea typeface="+mn-ea"/>
              </a:rPr>
              <a:t>）　全体予算の中での位置づけ、申請する予算を必要とする理由　　　</a:t>
            </a:r>
          </a:p>
        </p:txBody>
      </p:sp>
    </p:spTree>
    <p:extLst>
      <p:ext uri="{BB962C8B-B14F-4D97-AF65-F5344CB8AC3E}">
        <p14:creationId xmlns:p14="http://schemas.microsoft.com/office/powerpoint/2010/main" val="447230918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82" t="22357" r="11163" b="22961"/>
          <a:stretch>
            <a:fillRect/>
          </a:stretch>
        </p:blipFill>
        <p:spPr bwMode="auto">
          <a:xfrm>
            <a:off x="4620647" y="2210454"/>
            <a:ext cx="2373343" cy="1959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603" y="2018031"/>
            <a:ext cx="2734044" cy="234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886602" y="4362328"/>
            <a:ext cx="5362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b="1" dirty="0"/>
              <a:t>「</a:t>
            </a:r>
            <a:r>
              <a:rPr kumimoji="1" lang="ja-JP" altLang="en-US" sz="1800" b="1" dirty="0"/>
              <a:t>復興応援 キリン絆プロジェクト」熊本支援事業</a:t>
            </a:r>
          </a:p>
        </p:txBody>
      </p:sp>
    </p:spTree>
    <p:extLst>
      <p:ext uri="{BB962C8B-B14F-4D97-AF65-F5344CB8AC3E}">
        <p14:creationId xmlns:p14="http://schemas.microsoft.com/office/powerpoint/2010/main" val="414112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282221" y="177680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１．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背景（被災状況含む）</a:t>
            </a:r>
          </a:p>
        </p:txBody>
      </p:sp>
      <p:cxnSp>
        <p:nvCxnSpPr>
          <p:cNvPr id="96" name="Shape 96"/>
          <p:cNvCxnSpPr/>
          <p:nvPr/>
        </p:nvCxnSpPr>
        <p:spPr>
          <a:xfrm>
            <a:off x="282221" y="564210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テキスト ボックス 1"/>
          <p:cNvSpPr txBox="1"/>
          <p:nvPr/>
        </p:nvSpPr>
        <p:spPr>
          <a:xfrm>
            <a:off x="282221" y="637309"/>
            <a:ext cx="6567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　震災前からの課題　　（</a:t>
            </a:r>
            <a:r>
              <a:rPr kumimoji="1" lang="en-US" altLang="ja-JP" sz="18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8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“本質的な課題”　は何でしょうか？</a:t>
            </a:r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hape 96"/>
          <p:cNvCxnSpPr/>
          <p:nvPr/>
        </p:nvCxnSpPr>
        <p:spPr>
          <a:xfrm>
            <a:off x="282221" y="564210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テキスト ボックス 1"/>
          <p:cNvSpPr txBox="1"/>
          <p:nvPr/>
        </p:nvSpPr>
        <p:spPr>
          <a:xfrm>
            <a:off x="282221" y="637309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　被災の状況　　</a:t>
            </a:r>
            <a:endParaRPr kumimoji="1"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3058" y="1006641"/>
            <a:ext cx="801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　直接的な被災の状況　　（人的被害・家屋被害・農作物や農地の被害など）</a:t>
            </a:r>
            <a:endParaRPr kumimoji="1"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Shape 95"/>
          <p:cNvSpPr txBox="1"/>
          <p:nvPr/>
        </p:nvSpPr>
        <p:spPr>
          <a:xfrm>
            <a:off x="282221" y="177680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１．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背景（被災状況含む）</a:t>
            </a:r>
          </a:p>
        </p:txBody>
      </p:sp>
    </p:spTree>
    <p:extLst>
      <p:ext uri="{BB962C8B-B14F-4D97-AF65-F5344CB8AC3E}">
        <p14:creationId xmlns:p14="http://schemas.microsoft.com/office/powerpoint/2010/main" val="3895650532"/>
      </p:ext>
    </p:extLst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hape 96"/>
          <p:cNvCxnSpPr/>
          <p:nvPr/>
        </p:nvCxnSpPr>
        <p:spPr>
          <a:xfrm>
            <a:off x="282221" y="564210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テキスト ボックス 1"/>
          <p:cNvSpPr txBox="1"/>
          <p:nvPr/>
        </p:nvSpPr>
        <p:spPr>
          <a:xfrm>
            <a:off x="282221" y="637309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　被災の状況　　</a:t>
            </a:r>
            <a:endParaRPr kumimoji="1"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9603" y="1006824"/>
            <a:ext cx="8055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　間接的な被災の状況　　（観光客の減少や風評などによる売り上げ減など）</a:t>
            </a:r>
            <a:endParaRPr kumimoji="1"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Shape 95"/>
          <p:cNvSpPr txBox="1"/>
          <p:nvPr/>
        </p:nvSpPr>
        <p:spPr>
          <a:xfrm>
            <a:off x="282221" y="177680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１．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背景（被災状況含む）</a:t>
            </a:r>
          </a:p>
        </p:txBody>
      </p:sp>
    </p:spTree>
    <p:extLst>
      <p:ext uri="{BB962C8B-B14F-4D97-AF65-F5344CB8AC3E}">
        <p14:creationId xmlns:p14="http://schemas.microsoft.com/office/powerpoint/2010/main" val="1071720855"/>
      </p:ext>
    </p:extLst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hape 96"/>
          <p:cNvCxnSpPr/>
          <p:nvPr/>
        </p:nvCxnSpPr>
        <p:spPr>
          <a:xfrm>
            <a:off x="282221" y="564210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テキスト ボックス 1"/>
          <p:cNvSpPr txBox="1"/>
          <p:nvPr/>
        </p:nvSpPr>
        <p:spPr>
          <a:xfrm>
            <a:off x="282221" y="637309"/>
            <a:ext cx="9076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　震災後の課題　　（</a:t>
            </a:r>
            <a:r>
              <a:rPr kumimoji="1" lang="en-US" altLang="ja-JP" sz="18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8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震災前からの課題と併せて、現在の課題としてまとめてください</a:t>
            </a:r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</p:txBody>
      </p:sp>
      <p:sp>
        <p:nvSpPr>
          <p:cNvPr id="4" name="Shape 95"/>
          <p:cNvSpPr txBox="1"/>
          <p:nvPr/>
        </p:nvSpPr>
        <p:spPr>
          <a:xfrm>
            <a:off x="282221" y="177680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１．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背景（被災状況含む）</a:t>
            </a:r>
          </a:p>
        </p:txBody>
      </p:sp>
    </p:spTree>
    <p:extLst>
      <p:ext uri="{BB962C8B-B14F-4D97-AF65-F5344CB8AC3E}">
        <p14:creationId xmlns:p14="http://schemas.microsoft.com/office/powerpoint/2010/main" val="156091996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282222" y="163826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２．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目指す姿</a:t>
            </a: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</a:t>
            </a: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ビジョン）</a:t>
            </a:r>
            <a:endParaRPr lang="ja-JP" sz="20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</p:txBody>
      </p:sp>
      <p:cxnSp>
        <p:nvCxnSpPr>
          <p:cNvPr id="102" name="Shape 102"/>
          <p:cNvCxnSpPr/>
          <p:nvPr/>
        </p:nvCxnSpPr>
        <p:spPr>
          <a:xfrm>
            <a:off x="282222" y="555154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テキスト ボックス 1"/>
          <p:cNvSpPr txBox="1"/>
          <p:nvPr/>
        </p:nvSpPr>
        <p:spPr>
          <a:xfrm>
            <a:off x="385597" y="781200"/>
            <a:ext cx="837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貴団体の</a:t>
            </a:r>
            <a:r>
              <a:rPr kumimoji="1" lang="ja-JP" altLang="en-US" sz="18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「震災復興による地域の活性化」に対するビジョン、或いは、目指す姿</a:t>
            </a:r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1"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３．</a:t>
            </a:r>
            <a:r>
              <a:rPr lang="ja-JP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事業の目標と方針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x="282222" y="555154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" name="テキスト ボックス 3"/>
          <p:cNvSpPr txBox="1"/>
          <p:nvPr/>
        </p:nvSpPr>
        <p:spPr>
          <a:xfrm>
            <a:off x="549285" y="606620"/>
            <a:ext cx="563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今回のプロジェクトでの取り組む事業の目標、方針　　</a:t>
            </a:r>
            <a:endParaRPr kumimoji="1"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18887" y="1685698"/>
            <a:ext cx="4397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「・・・・・・・・・・・・・・・・・・・・・・・・・・・・・・・・・・」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55964" y="1334594"/>
            <a:ext cx="7647709" cy="9652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49285" y="1149928"/>
            <a:ext cx="153920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プロジェクト名</a:t>
            </a:r>
          </a:p>
        </p:txBody>
      </p:sp>
      <p:sp>
        <p:nvSpPr>
          <p:cNvPr id="8" name="Shape 107"/>
          <p:cNvSpPr txBox="1"/>
          <p:nvPr/>
        </p:nvSpPr>
        <p:spPr>
          <a:xfrm>
            <a:off x="549285" y="2582659"/>
            <a:ext cx="202766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事業の目標と方針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４．実施団体・協働体制</a:t>
            </a:r>
            <a:endParaRPr lang="ja-JP" sz="20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</p:txBody>
      </p:sp>
      <p:cxnSp>
        <p:nvCxnSpPr>
          <p:cNvPr id="114" name="Shape 114"/>
          <p:cNvCxnSpPr/>
          <p:nvPr/>
        </p:nvCxnSpPr>
        <p:spPr>
          <a:xfrm>
            <a:off x="282222" y="555154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" name="Shape 115"/>
          <p:cNvSpPr txBox="1"/>
          <p:nvPr/>
        </p:nvSpPr>
        <p:spPr>
          <a:xfrm>
            <a:off x="282222" y="678477"/>
            <a:ext cx="8410223" cy="7623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事業主体　</a:t>
            </a:r>
            <a:endParaRPr lang="en-US" altLang="ja-JP" sz="18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</a:t>
            </a:r>
            <a:r>
              <a:rPr lang="ja-JP" altLang="en-US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どのような協働組織</a:t>
            </a: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が</a:t>
            </a:r>
            <a:r>
              <a:rPr lang="ja-JP" altLang="en-US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主体となって</a:t>
            </a: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行うのか、事業の責任者は誰なのか）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270933" y="185822"/>
            <a:ext cx="801511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４．</a:t>
            </a: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実施団体・</a:t>
            </a:r>
            <a:r>
              <a:rPr lang="ja-JP" altLang="en-US" sz="20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協働体制</a:t>
            </a:r>
            <a:endParaRPr lang="ja-JP" sz="2000" b="1" i="0" u="none" strike="noStrike" cap="none" dirty="0">
              <a:solidFill>
                <a:schemeClr val="dk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/>
              <a:sym typeface="Calibri"/>
            </a:endParaRPr>
          </a:p>
        </p:txBody>
      </p:sp>
      <p:cxnSp>
        <p:nvCxnSpPr>
          <p:cNvPr id="121" name="Shape 121"/>
          <p:cNvCxnSpPr/>
          <p:nvPr/>
        </p:nvCxnSpPr>
        <p:spPr>
          <a:xfrm>
            <a:off x="282222" y="555154"/>
            <a:ext cx="857955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2" name="Shape 122"/>
          <p:cNvSpPr txBox="1"/>
          <p:nvPr/>
        </p:nvSpPr>
        <p:spPr>
          <a:xfrm>
            <a:off x="451555" y="678477"/>
            <a:ext cx="8410223" cy="3385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※実施体制図</a:t>
            </a: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　</a:t>
            </a: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（</a:t>
            </a:r>
            <a:r>
              <a:rPr lang="ja-JP" altLang="en-US" sz="1800" b="1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どのように協働するのか、体制・役割等を詳しく図示</a:t>
            </a:r>
            <a:r>
              <a:rPr lang="ja-JP" sz="1800" b="1" i="0" u="none" strike="noStrike" cap="none" dirty="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  <a:sym typeface="Calibri"/>
              </a:rPr>
              <a:t>）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297</Words>
  <Application>Microsoft Macintosh PowerPoint</Application>
  <PresentationFormat>画面に合わせる (4:3)</PresentationFormat>
  <Paragraphs>65</Paragraphs>
  <Slides>18</Slides>
  <Notes>17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事業概要書</dc:title>
  <dc:subject/>
  <dc:creator>日本財団</dc:creator>
  <cp:keywords/>
  <dc:description/>
  <cp:lastModifiedBy>松村 香織</cp:lastModifiedBy>
  <cp:revision>24</cp:revision>
  <dcterms:modified xsi:type="dcterms:W3CDTF">2017-01-06T05:08:13Z</dcterms:modified>
  <cp:category/>
</cp:coreProperties>
</file>