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60" r:id="rId1"/>
  </p:sldMasterIdLst>
  <p:notesMasterIdLst>
    <p:notesMasterId r:id="rId6"/>
  </p:notesMasterIdLst>
  <p:sldIdLst>
    <p:sldId id="434" r:id="rId2"/>
    <p:sldId id="436" r:id="rId3"/>
    <p:sldId id="437" r:id="rId4"/>
    <p:sldId id="438" r:id="rId5"/>
  </p:sldIdLst>
  <p:sldSz cx="9144000" cy="6858000" type="screen4x3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成者" initials="A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B33"/>
    <a:srgbClr val="FFCC00"/>
    <a:srgbClr val="66FFFF"/>
    <a:srgbClr val="A4FEC6"/>
    <a:srgbClr val="1DCAD3"/>
    <a:srgbClr val="F6FAF4"/>
    <a:srgbClr val="E8F3E1"/>
    <a:srgbClr val="FFFF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51" autoAdjust="0"/>
    <p:restoredTop sz="78473" autoAdjust="0"/>
  </p:normalViewPr>
  <p:slideViewPr>
    <p:cSldViewPr snapToGrid="0">
      <p:cViewPr varScale="1">
        <p:scale>
          <a:sx n="68" d="100"/>
          <a:sy n="68" d="100"/>
        </p:scale>
        <p:origin x="1205" y="48"/>
      </p:cViewPr>
      <p:guideLst/>
    </p:cSldViewPr>
  </p:slideViewPr>
  <p:notesTextViewPr>
    <p:cViewPr>
      <p:scale>
        <a:sx n="75" d="100"/>
        <a:sy n="75" d="100"/>
      </p:scale>
      <p:origin x="0" y="0"/>
    </p:cViewPr>
  </p:notesTextViewPr>
  <p:notesViewPr>
    <p:cSldViewPr snapToGrid="0" showGuides="1">
      <p:cViewPr varScale="1">
        <p:scale>
          <a:sx n="47" d="100"/>
          <a:sy n="47" d="100"/>
        </p:scale>
        <p:origin x="2405" y="5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2D78C6-4CFC-478C-A9E5-EAF9EC7DEBDF}" type="datetimeFigureOut">
              <a:rPr kumimoji="1" lang="ja-JP" altLang="en-US" smtClean="0"/>
              <a:t>2018/6/5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3013"/>
            <a:ext cx="4473575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1038" y="4783138"/>
            <a:ext cx="5445125" cy="39131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700423-B691-4E1D-8243-8AF21F3424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09246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zh-TW" altLang="en-US"/>
              <a:t>日本財団海洋開発技術助成 説明会（</a:t>
            </a:r>
            <a:r>
              <a:rPr kumimoji="1" lang="en-US" altLang="zh-TW"/>
              <a:t>2017</a:t>
            </a:r>
            <a:r>
              <a:rPr kumimoji="1" lang="zh-TW" altLang="en-US"/>
              <a:t>年</a:t>
            </a:r>
            <a:r>
              <a:rPr kumimoji="1" lang="en-US" altLang="zh-TW"/>
              <a:t>12</a:t>
            </a:r>
            <a:r>
              <a:rPr kumimoji="1" lang="zh-TW" altLang="en-US"/>
              <a:t>月</a:t>
            </a:r>
            <a:r>
              <a:rPr kumimoji="1" lang="en-US" altLang="zh-TW"/>
              <a:t>12</a:t>
            </a:r>
            <a:r>
              <a:rPr kumimoji="1" lang="zh-TW" altLang="en-US"/>
              <a:t>日東京地区）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0F03B-1E55-4562-957C-64A88D1416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39242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zh-TW" altLang="en-US"/>
              <a:t>日本財団海洋開発技術助成 説明会（</a:t>
            </a:r>
            <a:r>
              <a:rPr kumimoji="1" lang="en-US" altLang="zh-TW"/>
              <a:t>2017</a:t>
            </a:r>
            <a:r>
              <a:rPr kumimoji="1" lang="zh-TW" altLang="en-US"/>
              <a:t>年</a:t>
            </a:r>
            <a:r>
              <a:rPr kumimoji="1" lang="en-US" altLang="zh-TW"/>
              <a:t>12</a:t>
            </a:r>
            <a:r>
              <a:rPr kumimoji="1" lang="zh-TW" altLang="en-US"/>
              <a:t>月</a:t>
            </a:r>
            <a:r>
              <a:rPr kumimoji="1" lang="en-US" altLang="zh-TW"/>
              <a:t>12</a:t>
            </a:r>
            <a:r>
              <a:rPr kumimoji="1" lang="zh-TW" altLang="en-US"/>
              <a:t>日東京地区）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0F03B-1E55-4562-957C-64A88D1416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8434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zh-TW" altLang="en-US"/>
              <a:t>日本財団海洋開発技術助成 説明会（</a:t>
            </a:r>
            <a:r>
              <a:rPr kumimoji="1" lang="en-US" altLang="zh-TW"/>
              <a:t>2017</a:t>
            </a:r>
            <a:r>
              <a:rPr kumimoji="1" lang="zh-TW" altLang="en-US"/>
              <a:t>年</a:t>
            </a:r>
            <a:r>
              <a:rPr kumimoji="1" lang="en-US" altLang="zh-TW"/>
              <a:t>12</a:t>
            </a:r>
            <a:r>
              <a:rPr kumimoji="1" lang="zh-TW" altLang="en-US"/>
              <a:t>月</a:t>
            </a:r>
            <a:r>
              <a:rPr kumimoji="1" lang="en-US" altLang="zh-TW"/>
              <a:t>12</a:t>
            </a:r>
            <a:r>
              <a:rPr kumimoji="1" lang="zh-TW" altLang="en-US"/>
              <a:t>日東京地区）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0F03B-1E55-4562-957C-64A88D1416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32983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834389" y="6440471"/>
            <a:ext cx="4946645" cy="365125"/>
          </a:xfrm>
        </p:spPr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pPr algn="l"/>
            <a:r>
              <a:rPr lang="en-US" altLang="zh-TW" dirty="0"/>
              <a:t>Form C  - Appendix -</a:t>
            </a:r>
            <a:endParaRPr lang="ja-JP" altLang="en-US" dirty="0"/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8688482" y="6462941"/>
            <a:ext cx="400032" cy="258536"/>
          </a:xfrm>
          <a:prstGeom prst="rect">
            <a:avLst/>
          </a:prstGeom>
        </p:spPr>
        <p:txBody>
          <a:bodyPr vert="horz" lIns="84406" tIns="42203" rIns="84406" bIns="42203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231C1AF-E080-49AF-82AD-AD5EBE494B1D}" type="slidenum">
              <a:rPr lang="ja-JP" altLang="en-US" sz="1477" smtClean="0">
                <a:solidFill>
                  <a:schemeClr val="accent1"/>
                </a:solidFill>
              </a:rPr>
              <a:pPr/>
              <a:t>‹#›</a:t>
            </a:fld>
            <a:endParaRPr lang="ja-JP" altLang="en-US" sz="1477" dirty="0">
              <a:solidFill>
                <a:schemeClr val="accent1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94802" y="127564"/>
            <a:ext cx="8349197" cy="615065"/>
          </a:xfrm>
        </p:spPr>
        <p:txBody>
          <a:bodyPr>
            <a:noAutofit/>
          </a:bodyPr>
          <a:lstStyle>
            <a:lvl1pPr>
              <a:defRPr sz="2585" b="1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827336" y="983848"/>
            <a:ext cx="8203303" cy="5370644"/>
          </a:xfrm>
        </p:spPr>
        <p:txBody>
          <a:bodyPr>
            <a:normAutofit/>
          </a:bodyPr>
          <a:lstStyle>
            <a:lvl1pPr>
              <a:defRPr sz="1846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>
              <a:defRPr sz="1662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2pPr>
            <a:lvl3pPr>
              <a:defRPr sz="1477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3pPr>
            <a:lvl4pPr>
              <a:defRPr sz="1292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4pPr>
            <a:lvl5pPr>
              <a:defRPr sz="1292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5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BB0B221E-74EC-4187-94CB-809B5FD51221}"/>
              </a:ext>
            </a:extLst>
          </p:cNvPr>
          <p:cNvCxnSpPr/>
          <p:nvPr userDrawn="1"/>
        </p:nvCxnSpPr>
        <p:spPr>
          <a:xfrm>
            <a:off x="764485" y="0"/>
            <a:ext cx="0" cy="6858000"/>
          </a:xfrm>
          <a:prstGeom prst="line">
            <a:avLst/>
          </a:prstGeom>
          <a:ln w="381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DB6FA8BF-0158-4E1E-BD9D-DA9991CA4650}"/>
              </a:ext>
            </a:extLst>
          </p:cNvPr>
          <p:cNvCxnSpPr/>
          <p:nvPr userDrawn="1"/>
        </p:nvCxnSpPr>
        <p:spPr>
          <a:xfrm>
            <a:off x="0" y="798127"/>
            <a:ext cx="9088514" cy="0"/>
          </a:xfrm>
          <a:prstGeom prst="line">
            <a:avLst/>
          </a:prstGeom>
          <a:ln w="381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331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zh-TW" altLang="en-US"/>
              <a:t>日本財団海洋開発技術助成 説明会（</a:t>
            </a:r>
            <a:r>
              <a:rPr kumimoji="1" lang="en-US" altLang="zh-TW"/>
              <a:t>2017</a:t>
            </a:r>
            <a:r>
              <a:rPr kumimoji="1" lang="zh-TW" altLang="en-US"/>
              <a:t>年</a:t>
            </a:r>
            <a:r>
              <a:rPr kumimoji="1" lang="en-US" altLang="zh-TW"/>
              <a:t>12</a:t>
            </a:r>
            <a:r>
              <a:rPr kumimoji="1" lang="zh-TW" altLang="en-US"/>
              <a:t>月</a:t>
            </a:r>
            <a:r>
              <a:rPr kumimoji="1" lang="en-US" altLang="zh-TW"/>
              <a:t>12</a:t>
            </a:r>
            <a:r>
              <a:rPr kumimoji="1" lang="zh-TW" altLang="en-US"/>
              <a:t>日東京地区）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03235" y="6389907"/>
            <a:ext cx="2057400" cy="365125"/>
          </a:xfrm>
        </p:spPr>
        <p:txBody>
          <a:bodyPr/>
          <a:lstStyle>
            <a:lvl1pPr>
              <a:defRPr sz="1600"/>
            </a:lvl1pPr>
          </a:lstStyle>
          <a:p>
            <a:fld id="{F040F03B-1E55-4562-957C-64A88D141690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251360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zh-TW" altLang="en-US"/>
              <a:t>日本財団海洋開発技術助成 説明会（</a:t>
            </a:r>
            <a:r>
              <a:rPr kumimoji="1" lang="en-US" altLang="zh-TW"/>
              <a:t>2017</a:t>
            </a:r>
            <a:r>
              <a:rPr kumimoji="1" lang="zh-TW" altLang="en-US"/>
              <a:t>年</a:t>
            </a:r>
            <a:r>
              <a:rPr kumimoji="1" lang="en-US" altLang="zh-TW"/>
              <a:t>12</a:t>
            </a:r>
            <a:r>
              <a:rPr kumimoji="1" lang="zh-TW" altLang="en-US"/>
              <a:t>月</a:t>
            </a:r>
            <a:r>
              <a:rPr kumimoji="1" lang="en-US" altLang="zh-TW"/>
              <a:t>12</a:t>
            </a:r>
            <a:r>
              <a:rPr kumimoji="1" lang="zh-TW" altLang="en-US"/>
              <a:t>日東京地区）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0F03B-1E55-4562-957C-64A88D1416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45675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zh-TW" altLang="en-US"/>
              <a:t>日本財団海洋開発技術助成 説明会（</a:t>
            </a:r>
            <a:r>
              <a:rPr kumimoji="1" lang="en-US" altLang="zh-TW"/>
              <a:t>2017</a:t>
            </a:r>
            <a:r>
              <a:rPr kumimoji="1" lang="zh-TW" altLang="en-US"/>
              <a:t>年</a:t>
            </a:r>
            <a:r>
              <a:rPr kumimoji="1" lang="en-US" altLang="zh-TW"/>
              <a:t>12</a:t>
            </a:r>
            <a:r>
              <a:rPr kumimoji="1" lang="zh-TW" altLang="en-US"/>
              <a:t>月</a:t>
            </a:r>
            <a:r>
              <a:rPr kumimoji="1" lang="en-US" altLang="zh-TW"/>
              <a:t>12</a:t>
            </a:r>
            <a:r>
              <a:rPr kumimoji="1" lang="zh-TW" altLang="en-US"/>
              <a:t>日東京地区）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0F03B-1E55-4562-957C-64A88D1416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8566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zh-TW" altLang="en-US"/>
              <a:t>日本財団海洋開発技術助成 説明会（</a:t>
            </a:r>
            <a:r>
              <a:rPr kumimoji="1" lang="en-US" altLang="zh-TW"/>
              <a:t>2017</a:t>
            </a:r>
            <a:r>
              <a:rPr kumimoji="1" lang="zh-TW" altLang="en-US"/>
              <a:t>年</a:t>
            </a:r>
            <a:r>
              <a:rPr kumimoji="1" lang="en-US" altLang="zh-TW"/>
              <a:t>12</a:t>
            </a:r>
            <a:r>
              <a:rPr kumimoji="1" lang="zh-TW" altLang="en-US"/>
              <a:t>月</a:t>
            </a:r>
            <a:r>
              <a:rPr kumimoji="1" lang="en-US" altLang="zh-TW"/>
              <a:t>12</a:t>
            </a:r>
            <a:r>
              <a:rPr kumimoji="1" lang="zh-TW" altLang="en-US"/>
              <a:t>日東京地区）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0F03B-1E55-4562-957C-64A88D1416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90191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zh-TW" altLang="en-US"/>
              <a:t>日本財団海洋開発技術助成 説明会（</a:t>
            </a:r>
            <a:r>
              <a:rPr kumimoji="1" lang="en-US" altLang="zh-TW"/>
              <a:t>2017</a:t>
            </a:r>
            <a:r>
              <a:rPr kumimoji="1" lang="zh-TW" altLang="en-US"/>
              <a:t>年</a:t>
            </a:r>
            <a:r>
              <a:rPr kumimoji="1" lang="en-US" altLang="zh-TW"/>
              <a:t>12</a:t>
            </a:r>
            <a:r>
              <a:rPr kumimoji="1" lang="zh-TW" altLang="en-US"/>
              <a:t>月</a:t>
            </a:r>
            <a:r>
              <a:rPr kumimoji="1" lang="en-US" altLang="zh-TW"/>
              <a:t>12</a:t>
            </a:r>
            <a:r>
              <a:rPr kumimoji="1" lang="zh-TW" altLang="en-US"/>
              <a:t>日東京地区）</a:t>
            </a:r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0F03B-1E55-4562-957C-64A88D1416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998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zh-TW" altLang="en-US"/>
              <a:t>日本財団海洋開発技術助成 説明会（</a:t>
            </a:r>
            <a:r>
              <a:rPr kumimoji="1" lang="en-US" altLang="zh-TW"/>
              <a:t>2017</a:t>
            </a:r>
            <a:r>
              <a:rPr kumimoji="1" lang="zh-TW" altLang="en-US"/>
              <a:t>年</a:t>
            </a:r>
            <a:r>
              <a:rPr kumimoji="1" lang="en-US" altLang="zh-TW"/>
              <a:t>12</a:t>
            </a:r>
            <a:r>
              <a:rPr kumimoji="1" lang="zh-TW" altLang="en-US"/>
              <a:t>月</a:t>
            </a:r>
            <a:r>
              <a:rPr kumimoji="1" lang="en-US" altLang="zh-TW"/>
              <a:t>12</a:t>
            </a:r>
            <a:r>
              <a:rPr kumimoji="1" lang="zh-TW" altLang="en-US"/>
              <a:t>日東京地区）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0F03B-1E55-4562-957C-64A88D1416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26043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zh-TW" altLang="en-US"/>
              <a:t>日本財団海洋開発技術助成 説明会（</a:t>
            </a:r>
            <a:r>
              <a:rPr kumimoji="1" lang="en-US" altLang="zh-TW"/>
              <a:t>2017</a:t>
            </a:r>
            <a:r>
              <a:rPr kumimoji="1" lang="zh-TW" altLang="en-US"/>
              <a:t>年</a:t>
            </a:r>
            <a:r>
              <a:rPr kumimoji="1" lang="en-US" altLang="zh-TW"/>
              <a:t>12</a:t>
            </a:r>
            <a:r>
              <a:rPr kumimoji="1" lang="zh-TW" altLang="en-US"/>
              <a:t>月</a:t>
            </a:r>
            <a:r>
              <a:rPr kumimoji="1" lang="en-US" altLang="zh-TW"/>
              <a:t>12</a:t>
            </a:r>
            <a:r>
              <a:rPr kumimoji="1" lang="zh-TW" altLang="en-US"/>
              <a:t>日東京地区）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0F03B-1E55-4562-957C-64A88D1416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4385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zh-TW" altLang="en-US"/>
              <a:t>日本財団海洋開発技術助成 説明会（</a:t>
            </a:r>
            <a:r>
              <a:rPr kumimoji="1" lang="en-US" altLang="zh-TW"/>
              <a:t>2017</a:t>
            </a:r>
            <a:r>
              <a:rPr kumimoji="1" lang="zh-TW" altLang="en-US"/>
              <a:t>年</a:t>
            </a:r>
            <a:r>
              <a:rPr kumimoji="1" lang="en-US" altLang="zh-TW"/>
              <a:t>12</a:t>
            </a:r>
            <a:r>
              <a:rPr kumimoji="1" lang="zh-TW" altLang="en-US"/>
              <a:t>月</a:t>
            </a:r>
            <a:r>
              <a:rPr kumimoji="1" lang="en-US" altLang="zh-TW"/>
              <a:t>12</a:t>
            </a:r>
            <a:r>
              <a:rPr kumimoji="1" lang="zh-TW" altLang="en-US"/>
              <a:t>日東京地区）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0F03B-1E55-4562-957C-64A88D1416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47973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zh-TW" altLang="en-US"/>
              <a:t>日本財団海洋開発技術助成 説明会（</a:t>
            </a:r>
            <a:r>
              <a:rPr kumimoji="1" lang="en-US" altLang="zh-TW"/>
              <a:t>2017</a:t>
            </a:r>
            <a:r>
              <a:rPr kumimoji="1" lang="zh-TW" altLang="en-US"/>
              <a:t>年</a:t>
            </a:r>
            <a:r>
              <a:rPr kumimoji="1" lang="en-US" altLang="zh-TW"/>
              <a:t>12</a:t>
            </a:r>
            <a:r>
              <a:rPr kumimoji="1" lang="zh-TW" altLang="en-US"/>
              <a:t>月</a:t>
            </a:r>
            <a:r>
              <a:rPr kumimoji="1" lang="en-US" altLang="zh-TW"/>
              <a:t>12</a:t>
            </a:r>
            <a:r>
              <a:rPr kumimoji="1" lang="zh-TW" altLang="en-US"/>
              <a:t>日東京地区）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53569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40F03B-1E55-4562-957C-64A88D141690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27671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BD37E690-B24E-4A77-952F-FE55B68BD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4803" y="117404"/>
            <a:ext cx="8349197" cy="583636"/>
          </a:xfrm>
        </p:spPr>
        <p:txBody>
          <a:bodyPr/>
          <a:lstStyle/>
          <a:p>
            <a:r>
              <a:rPr lang="en-US" altLang="ja-JP" dirty="0"/>
              <a:t>Title of the project</a:t>
            </a:r>
            <a:endParaRPr kumimoji="1" lang="ja-JP" altLang="en-US" dirty="0"/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8839BCAD-EAE6-4A53-A8C3-07C0FCC5CE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7512090"/>
              </p:ext>
            </p:extLst>
          </p:nvPr>
        </p:nvGraphicFramePr>
        <p:xfrm>
          <a:off x="910550" y="910863"/>
          <a:ext cx="8106129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3202">
                  <a:extLst>
                    <a:ext uri="{9D8B030D-6E8A-4147-A177-3AD203B41FA5}">
                      <a16:colId xmlns:a16="http://schemas.microsoft.com/office/drawing/2014/main" val="898326602"/>
                    </a:ext>
                  </a:extLst>
                </a:gridCol>
                <a:gridCol w="3640884">
                  <a:extLst>
                    <a:ext uri="{9D8B030D-6E8A-4147-A177-3AD203B41FA5}">
                      <a16:colId xmlns:a16="http://schemas.microsoft.com/office/drawing/2014/main" val="3345794888"/>
                    </a:ext>
                  </a:extLst>
                </a:gridCol>
                <a:gridCol w="2702043">
                  <a:extLst>
                    <a:ext uri="{9D8B030D-6E8A-4147-A177-3AD203B41FA5}">
                      <a16:colId xmlns:a16="http://schemas.microsoft.com/office/drawing/2014/main" val="88727824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</a:rPr>
                        <a:t>Parties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</a:rPr>
                        <a:t>Japanese side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</a:rPr>
                        <a:t>Scottish side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80669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Lead company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36485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Partners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4134342"/>
                  </a:ext>
                </a:extLst>
              </a:tr>
            </a:tbl>
          </a:graphicData>
        </a:graphic>
      </p:graphicFrame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49925E62-A0C9-497A-9EAE-F95D5B15D9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4804706"/>
              </p:ext>
            </p:extLst>
          </p:nvPr>
        </p:nvGraphicFramePr>
        <p:xfrm>
          <a:off x="910549" y="2195589"/>
          <a:ext cx="810612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2018">
                  <a:extLst>
                    <a:ext uri="{9D8B030D-6E8A-4147-A177-3AD203B41FA5}">
                      <a16:colId xmlns:a16="http://schemas.microsoft.com/office/drawing/2014/main" val="1233354956"/>
                    </a:ext>
                  </a:extLst>
                </a:gridCol>
                <a:gridCol w="2060294">
                  <a:extLst>
                    <a:ext uri="{9D8B030D-6E8A-4147-A177-3AD203B41FA5}">
                      <a16:colId xmlns:a16="http://schemas.microsoft.com/office/drawing/2014/main" val="1124052202"/>
                    </a:ext>
                  </a:extLst>
                </a:gridCol>
                <a:gridCol w="1608881">
                  <a:extLst>
                    <a:ext uri="{9D8B030D-6E8A-4147-A177-3AD203B41FA5}">
                      <a16:colId xmlns:a16="http://schemas.microsoft.com/office/drawing/2014/main" val="591977112"/>
                    </a:ext>
                  </a:extLst>
                </a:gridCol>
                <a:gridCol w="2314936">
                  <a:extLst>
                    <a:ext uri="{9D8B030D-6E8A-4147-A177-3AD203B41FA5}">
                      <a16:colId xmlns:a16="http://schemas.microsoft.com/office/drawing/2014/main" val="389805335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</a:rPr>
                        <a:t>Estimated duration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>
                          <a:solidFill>
                            <a:schemeClr val="tx1"/>
                          </a:solidFill>
                        </a:rPr>
                        <a:t>   month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b="1" dirty="0">
                          <a:solidFill>
                            <a:schemeClr val="tx1"/>
                          </a:solidFill>
                        </a:rPr>
                        <a:t>Total budget</a:t>
                      </a:r>
                      <a:endParaRPr kumimoji="1" lang="ja-JP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b="1" dirty="0">
                          <a:solidFill>
                            <a:schemeClr val="tx1"/>
                          </a:solidFill>
                        </a:rPr>
                        <a:t>USD</a:t>
                      </a:r>
                      <a:endParaRPr kumimoji="1" lang="ja-JP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6644614"/>
                  </a:ext>
                </a:extLst>
              </a:tr>
            </a:tbl>
          </a:graphicData>
        </a:graphic>
      </p:graphicFrame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4CBF88F5-401B-4A47-AAE6-55499DD9F308}"/>
              </a:ext>
            </a:extLst>
          </p:cNvPr>
          <p:cNvSpPr/>
          <p:nvPr/>
        </p:nvSpPr>
        <p:spPr>
          <a:xfrm>
            <a:off x="935625" y="2738636"/>
            <a:ext cx="3902594" cy="18217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dirty="0">
                <a:solidFill>
                  <a:schemeClr val="tx1"/>
                </a:solidFill>
              </a:rPr>
              <a:t>Key technology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15DD5846-5448-4B63-A84C-7C8BCC041076}"/>
              </a:ext>
            </a:extLst>
          </p:cNvPr>
          <p:cNvSpPr/>
          <p:nvPr/>
        </p:nvSpPr>
        <p:spPr>
          <a:xfrm>
            <a:off x="5114084" y="2738635"/>
            <a:ext cx="3902594" cy="376633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dirty="0">
                <a:solidFill>
                  <a:schemeClr val="tx1"/>
                </a:solidFill>
              </a:rPr>
              <a:t>Challenges</a:t>
            </a:r>
            <a:r>
              <a:rPr lang="ja-JP" altLang="en-US" dirty="0">
                <a:solidFill>
                  <a:schemeClr val="tx1"/>
                </a:solidFill>
              </a:rPr>
              <a:t> </a:t>
            </a:r>
            <a:r>
              <a:rPr lang="en-US" altLang="ja-JP" dirty="0">
                <a:solidFill>
                  <a:schemeClr val="tx1"/>
                </a:solidFill>
              </a:rPr>
              <a:t>/</a:t>
            </a:r>
            <a:r>
              <a:rPr lang="ja-JP" altLang="en-US" dirty="0">
                <a:solidFill>
                  <a:schemeClr val="tx1"/>
                </a:solidFill>
              </a:rPr>
              <a:t> </a:t>
            </a:r>
            <a:r>
              <a:rPr lang="en-US" altLang="ja-JP" dirty="0">
                <a:solidFill>
                  <a:schemeClr val="tx1"/>
                </a:solidFill>
              </a:rPr>
              <a:t>Needs of the Industry</a:t>
            </a:r>
            <a:r>
              <a:rPr kumimoji="1" lang="en-US" altLang="ja-JP" dirty="0">
                <a:solidFill>
                  <a:schemeClr val="tx1"/>
                </a:solidFill>
              </a:rPr>
              <a:t> </a:t>
            </a:r>
          </a:p>
          <a:p>
            <a:r>
              <a:rPr lang="en-US" altLang="ja-JP" dirty="0">
                <a:solidFill>
                  <a:schemeClr val="tx1"/>
                </a:solidFill>
              </a:rPr>
              <a:t> and your solution against them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863522A4-7B76-477B-A4A6-07F25C38A3C3}"/>
              </a:ext>
            </a:extLst>
          </p:cNvPr>
          <p:cNvSpPr/>
          <p:nvPr/>
        </p:nvSpPr>
        <p:spPr>
          <a:xfrm>
            <a:off x="935625" y="4683182"/>
            <a:ext cx="3902594" cy="18217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dirty="0">
                <a:solidFill>
                  <a:schemeClr val="tx1"/>
                </a:solidFill>
              </a:rPr>
              <a:t>Where to apply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3347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BD37E690-B24E-4A77-952F-FE55B68BD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4803" y="117404"/>
            <a:ext cx="8349197" cy="583636"/>
          </a:xfrm>
        </p:spPr>
        <p:txBody>
          <a:bodyPr/>
          <a:lstStyle/>
          <a:p>
            <a:r>
              <a:rPr lang="en-US" altLang="ja-JP" dirty="0"/>
              <a:t>Title of the project</a:t>
            </a:r>
            <a:endParaRPr kumimoji="1" lang="ja-JP" altLang="en-US" dirty="0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4CBF88F5-401B-4A47-AAE6-55499DD9F308}"/>
              </a:ext>
            </a:extLst>
          </p:cNvPr>
          <p:cNvSpPr/>
          <p:nvPr/>
        </p:nvSpPr>
        <p:spPr>
          <a:xfrm>
            <a:off x="935625" y="1017077"/>
            <a:ext cx="3902594" cy="318194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dirty="0">
                <a:solidFill>
                  <a:schemeClr val="tx1"/>
                </a:solidFill>
              </a:rPr>
              <a:t>Example of existing </a:t>
            </a:r>
            <a:r>
              <a:rPr lang="en-US" altLang="ja-JP" dirty="0">
                <a:solidFill>
                  <a:schemeClr val="tx1"/>
                </a:solidFill>
              </a:rPr>
              <a:t>technologies / methods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15DD5846-5448-4B63-A84C-7C8BCC041076}"/>
              </a:ext>
            </a:extLst>
          </p:cNvPr>
          <p:cNvSpPr/>
          <p:nvPr/>
        </p:nvSpPr>
        <p:spPr>
          <a:xfrm>
            <a:off x="4969401" y="1017078"/>
            <a:ext cx="3902594" cy="318194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dirty="0">
                <a:solidFill>
                  <a:schemeClr val="tx1"/>
                </a:solidFill>
              </a:rPr>
              <a:t>What is different in this project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863522A4-7B76-477B-A4A6-07F25C38A3C3}"/>
              </a:ext>
            </a:extLst>
          </p:cNvPr>
          <p:cNvSpPr/>
          <p:nvPr/>
        </p:nvSpPr>
        <p:spPr>
          <a:xfrm>
            <a:off x="935625" y="4683182"/>
            <a:ext cx="3902594" cy="18217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dirty="0">
                <a:solidFill>
                  <a:schemeClr val="tx1"/>
                </a:solidFill>
              </a:rPr>
              <a:t>Japanese side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4" name="矢印: 右 3">
            <a:extLst>
              <a:ext uri="{FF2B5EF4-FFF2-40B4-BE49-F238E27FC236}">
                <a16:creationId xmlns:a16="http://schemas.microsoft.com/office/drawing/2014/main" id="{71975C07-CC56-4167-9CD0-3C681477A156}"/>
              </a:ext>
            </a:extLst>
          </p:cNvPr>
          <p:cNvSpPr/>
          <p:nvPr/>
        </p:nvSpPr>
        <p:spPr>
          <a:xfrm>
            <a:off x="4757055" y="2331471"/>
            <a:ext cx="293511" cy="553156"/>
          </a:xfrm>
          <a:prstGeom prst="rightArrow">
            <a:avLst/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84F5D52A-39F8-4427-864E-6C5A4792B805}"/>
              </a:ext>
            </a:extLst>
          </p:cNvPr>
          <p:cNvSpPr/>
          <p:nvPr/>
        </p:nvSpPr>
        <p:spPr>
          <a:xfrm>
            <a:off x="5050566" y="4683182"/>
            <a:ext cx="3902594" cy="18217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dirty="0">
                <a:solidFill>
                  <a:schemeClr val="tx1"/>
                </a:solidFill>
              </a:rPr>
              <a:t>Scottish side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21B1FAF2-1E71-491A-8E1E-EEC39237C94F}"/>
              </a:ext>
            </a:extLst>
          </p:cNvPr>
          <p:cNvSpPr/>
          <p:nvPr/>
        </p:nvSpPr>
        <p:spPr>
          <a:xfrm>
            <a:off x="935625" y="4299990"/>
            <a:ext cx="7801975" cy="2945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b="1" dirty="0"/>
              <a:t>Role and R&amp;D factor</a:t>
            </a:r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27629132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BD37E690-B24E-4A77-952F-FE55B68BD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4803" y="117404"/>
            <a:ext cx="8349197" cy="583636"/>
          </a:xfrm>
        </p:spPr>
        <p:txBody>
          <a:bodyPr/>
          <a:lstStyle/>
          <a:p>
            <a:pPr algn="ctr"/>
            <a:r>
              <a:rPr lang="en-US" altLang="ja-JP" dirty="0"/>
              <a:t>Maintenance free mud pump</a:t>
            </a:r>
            <a:endParaRPr kumimoji="1" lang="ja-JP" altLang="en-US" dirty="0"/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8839BCAD-EAE6-4A53-A8C3-07C0FCC5CE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7758139"/>
              </p:ext>
            </p:extLst>
          </p:nvPr>
        </p:nvGraphicFramePr>
        <p:xfrm>
          <a:off x="910550" y="910863"/>
          <a:ext cx="8106129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3202">
                  <a:extLst>
                    <a:ext uri="{9D8B030D-6E8A-4147-A177-3AD203B41FA5}">
                      <a16:colId xmlns:a16="http://schemas.microsoft.com/office/drawing/2014/main" val="898326602"/>
                    </a:ext>
                  </a:extLst>
                </a:gridCol>
                <a:gridCol w="2790070">
                  <a:extLst>
                    <a:ext uri="{9D8B030D-6E8A-4147-A177-3AD203B41FA5}">
                      <a16:colId xmlns:a16="http://schemas.microsoft.com/office/drawing/2014/main" val="3345794888"/>
                    </a:ext>
                  </a:extLst>
                </a:gridCol>
                <a:gridCol w="3552857">
                  <a:extLst>
                    <a:ext uri="{9D8B030D-6E8A-4147-A177-3AD203B41FA5}">
                      <a16:colId xmlns:a16="http://schemas.microsoft.com/office/drawing/2014/main" val="88727824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</a:rPr>
                        <a:t>Parties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</a:rPr>
                        <a:t>Japanese side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</a:rPr>
                        <a:t>Scottish side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80669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Lead company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NF Pump </a:t>
                      </a:r>
                      <a:r>
                        <a:rPr kumimoji="1" lang="en-US" altLang="ja-JP" dirty="0" err="1"/>
                        <a:t>Co.ltd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Aberdeen Sensing Co. ltd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36485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Partners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NF Univ.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Smart </a:t>
                      </a:r>
                      <a:r>
                        <a:rPr kumimoji="1" lang="en-US" altLang="ja-JP" dirty="0" err="1"/>
                        <a:t>WiFi</a:t>
                      </a:r>
                      <a:r>
                        <a:rPr kumimoji="1" lang="en-US" altLang="ja-JP" dirty="0"/>
                        <a:t> technologies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4134342"/>
                  </a:ext>
                </a:extLst>
              </a:tr>
            </a:tbl>
          </a:graphicData>
        </a:graphic>
      </p:graphicFrame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49925E62-A0C9-497A-9EAE-F95D5B15D9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8918596"/>
              </p:ext>
            </p:extLst>
          </p:nvPr>
        </p:nvGraphicFramePr>
        <p:xfrm>
          <a:off x="910549" y="2195589"/>
          <a:ext cx="810612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2018">
                  <a:extLst>
                    <a:ext uri="{9D8B030D-6E8A-4147-A177-3AD203B41FA5}">
                      <a16:colId xmlns:a16="http://schemas.microsoft.com/office/drawing/2014/main" val="1233354956"/>
                    </a:ext>
                  </a:extLst>
                </a:gridCol>
                <a:gridCol w="2060294">
                  <a:extLst>
                    <a:ext uri="{9D8B030D-6E8A-4147-A177-3AD203B41FA5}">
                      <a16:colId xmlns:a16="http://schemas.microsoft.com/office/drawing/2014/main" val="1124052202"/>
                    </a:ext>
                  </a:extLst>
                </a:gridCol>
                <a:gridCol w="1608881">
                  <a:extLst>
                    <a:ext uri="{9D8B030D-6E8A-4147-A177-3AD203B41FA5}">
                      <a16:colId xmlns:a16="http://schemas.microsoft.com/office/drawing/2014/main" val="591977112"/>
                    </a:ext>
                  </a:extLst>
                </a:gridCol>
                <a:gridCol w="2314936">
                  <a:extLst>
                    <a:ext uri="{9D8B030D-6E8A-4147-A177-3AD203B41FA5}">
                      <a16:colId xmlns:a16="http://schemas.microsoft.com/office/drawing/2014/main" val="389805335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solidFill>
                            <a:schemeClr val="tx1"/>
                          </a:solidFill>
                        </a:rPr>
                        <a:t>Estimated duration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>
                          <a:solidFill>
                            <a:schemeClr val="tx1"/>
                          </a:solidFill>
                        </a:rPr>
                        <a:t>30   month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b="1" dirty="0">
                          <a:solidFill>
                            <a:schemeClr val="tx1"/>
                          </a:solidFill>
                        </a:rPr>
                        <a:t>Total budget</a:t>
                      </a:r>
                      <a:endParaRPr kumimoji="1" lang="ja-JP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b="1" dirty="0">
                          <a:solidFill>
                            <a:schemeClr val="tx1"/>
                          </a:solidFill>
                        </a:rPr>
                        <a:t>200,000 USD</a:t>
                      </a:r>
                      <a:endParaRPr kumimoji="1" lang="ja-JP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6644614"/>
                  </a:ext>
                </a:extLst>
              </a:tr>
            </a:tbl>
          </a:graphicData>
        </a:graphic>
      </p:graphicFrame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4CBF88F5-401B-4A47-AAE6-55499DD9F308}"/>
              </a:ext>
            </a:extLst>
          </p:cNvPr>
          <p:cNvSpPr/>
          <p:nvPr/>
        </p:nvSpPr>
        <p:spPr>
          <a:xfrm>
            <a:off x="935625" y="2738636"/>
            <a:ext cx="3902594" cy="18217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dirty="0">
                <a:solidFill>
                  <a:schemeClr val="tx1"/>
                </a:solidFill>
              </a:rPr>
              <a:t>Key technology</a:t>
            </a:r>
          </a:p>
          <a:p>
            <a:endParaRPr lang="en-US" altLang="ja-JP" dirty="0">
              <a:solidFill>
                <a:schemeClr val="tx1"/>
              </a:solidFill>
            </a:endParaRPr>
          </a:p>
          <a:p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15DD5846-5448-4B63-A84C-7C8BCC041076}"/>
              </a:ext>
            </a:extLst>
          </p:cNvPr>
          <p:cNvSpPr/>
          <p:nvPr/>
        </p:nvSpPr>
        <p:spPr>
          <a:xfrm>
            <a:off x="5114084" y="2738635"/>
            <a:ext cx="3902594" cy="376633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dirty="0">
                <a:solidFill>
                  <a:schemeClr val="tx1"/>
                </a:solidFill>
              </a:rPr>
              <a:t>Challenges</a:t>
            </a:r>
            <a:r>
              <a:rPr lang="ja-JP" altLang="en-US" dirty="0">
                <a:solidFill>
                  <a:schemeClr val="tx1"/>
                </a:solidFill>
              </a:rPr>
              <a:t> </a:t>
            </a:r>
            <a:r>
              <a:rPr lang="en-US" altLang="ja-JP" dirty="0">
                <a:solidFill>
                  <a:schemeClr val="tx1"/>
                </a:solidFill>
              </a:rPr>
              <a:t>/</a:t>
            </a:r>
            <a:r>
              <a:rPr lang="ja-JP" altLang="en-US" dirty="0">
                <a:solidFill>
                  <a:schemeClr val="tx1"/>
                </a:solidFill>
              </a:rPr>
              <a:t> </a:t>
            </a:r>
            <a:r>
              <a:rPr lang="en-US" altLang="ja-JP" dirty="0">
                <a:solidFill>
                  <a:schemeClr val="tx1"/>
                </a:solidFill>
              </a:rPr>
              <a:t>Needs of the Industry</a:t>
            </a:r>
            <a:r>
              <a:rPr kumimoji="1" lang="en-US" altLang="ja-JP" dirty="0">
                <a:solidFill>
                  <a:schemeClr val="tx1"/>
                </a:solidFill>
              </a:rPr>
              <a:t> 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863522A4-7B76-477B-A4A6-07F25C38A3C3}"/>
              </a:ext>
            </a:extLst>
          </p:cNvPr>
          <p:cNvSpPr/>
          <p:nvPr/>
        </p:nvSpPr>
        <p:spPr>
          <a:xfrm>
            <a:off x="935625" y="4683182"/>
            <a:ext cx="3902594" cy="18217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dirty="0">
                <a:solidFill>
                  <a:schemeClr val="tx1"/>
                </a:solidFill>
              </a:rPr>
              <a:t>Where to apply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E3B16750-A700-41B6-9991-D4F5C35FB601}"/>
              </a:ext>
            </a:extLst>
          </p:cNvPr>
          <p:cNvSpPr/>
          <p:nvPr/>
        </p:nvSpPr>
        <p:spPr>
          <a:xfrm rot="19964054">
            <a:off x="-1215217" y="136804"/>
            <a:ext cx="3188398" cy="89821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3600" dirty="0">
                <a:solidFill>
                  <a:srgbClr val="FF0000"/>
                </a:solidFill>
              </a:rPr>
              <a:t>Example</a:t>
            </a:r>
            <a:endParaRPr kumimoji="1" lang="ja-JP" altLang="en-US" sz="36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Image result for magnetic flow meter">
            <a:extLst>
              <a:ext uri="{FF2B5EF4-FFF2-40B4-BE49-F238E27FC236}">
                <a16:creationId xmlns:a16="http://schemas.microsoft.com/office/drawing/2014/main" id="{3D8C4ACE-0F15-4527-B075-8328BA9BD9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36644" y="3046564"/>
            <a:ext cx="1411870" cy="1411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01DE5B5-AB52-4812-8CA9-7F8622772C67}"/>
              </a:ext>
            </a:extLst>
          </p:cNvPr>
          <p:cNvSpPr txBox="1"/>
          <p:nvPr/>
        </p:nvSpPr>
        <p:spPr>
          <a:xfrm>
            <a:off x="969790" y="3240085"/>
            <a:ext cx="233269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/>
              <a:t>Magnetic Flow </a:t>
            </a:r>
            <a:r>
              <a:rPr lang="en-US" altLang="ja-JP" sz="1100" dirty="0"/>
              <a:t>C</a:t>
            </a:r>
            <a:r>
              <a:rPr kumimoji="1" lang="en-US" altLang="ja-JP" sz="1100" dirty="0"/>
              <a:t>ontrol unit</a:t>
            </a:r>
          </a:p>
          <a:p>
            <a:r>
              <a:rPr kumimoji="1" lang="en-US" altLang="ja-JP" sz="1100" dirty="0"/>
              <a:t>Virtual model of </a:t>
            </a:r>
            <a:r>
              <a:rPr lang="ja-JP" altLang="en-US" sz="1100" dirty="0"/>
              <a:t> </a:t>
            </a:r>
            <a:r>
              <a:rPr lang="en-US" altLang="ja-JP" sz="1100" dirty="0"/>
              <a:t>pump</a:t>
            </a:r>
            <a:r>
              <a:rPr lang="ja-JP" altLang="en-US" sz="1100" dirty="0"/>
              <a:t> </a:t>
            </a:r>
            <a:r>
              <a:rPr lang="en-US" altLang="ja-JP" sz="1100" dirty="0"/>
              <a:t>wall</a:t>
            </a:r>
            <a:r>
              <a:rPr lang="ja-JP" altLang="en-US" sz="1100" dirty="0"/>
              <a:t> </a:t>
            </a:r>
            <a:r>
              <a:rPr lang="en-US" altLang="ja-JP" sz="1100" dirty="0"/>
              <a:t>thickness</a:t>
            </a:r>
          </a:p>
          <a:p>
            <a:r>
              <a:rPr kumimoji="1" lang="en-US" altLang="ja-JP" sz="1100" dirty="0"/>
              <a:t>Data transfer technolog</a:t>
            </a:r>
            <a:r>
              <a:rPr lang="en-US" altLang="ja-JP" sz="1100" dirty="0"/>
              <a:t>y</a:t>
            </a:r>
            <a:endParaRPr kumimoji="1" lang="en-US" altLang="ja-JP" sz="1100" dirty="0"/>
          </a:p>
          <a:p>
            <a:endParaRPr kumimoji="1" lang="ja-JP" altLang="en-US" sz="1100" dirty="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E661DAFF-A993-4504-AF1A-FC2C24504110}"/>
              </a:ext>
            </a:extLst>
          </p:cNvPr>
          <p:cNvSpPr txBox="1"/>
          <p:nvPr/>
        </p:nvSpPr>
        <p:spPr>
          <a:xfrm>
            <a:off x="1003954" y="5177696"/>
            <a:ext cx="367280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/>
              <a:t>Mud pump [around XXX kWh] installe</a:t>
            </a:r>
            <a:r>
              <a:rPr lang="en-US" altLang="ja-JP" sz="1100" dirty="0"/>
              <a:t>d in offshore jack up rig</a:t>
            </a:r>
            <a:endParaRPr kumimoji="1" lang="en-US" altLang="ja-JP" sz="1100" dirty="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EFFCC3F-35D9-4018-97D9-3E0A51D5390F}"/>
              </a:ext>
            </a:extLst>
          </p:cNvPr>
          <p:cNvSpPr txBox="1"/>
          <p:nvPr/>
        </p:nvSpPr>
        <p:spPr>
          <a:xfrm>
            <a:off x="5154724" y="3167390"/>
            <a:ext cx="3861954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dirty="0"/>
              <a:t>Day late of offshore rig is currently 400k USD but there are needs to make it less</a:t>
            </a:r>
          </a:p>
          <a:p>
            <a:r>
              <a:rPr lang="en-US" altLang="ja-JP" sz="1100" dirty="0"/>
              <a:t>According to our report “Journal of XXX, </a:t>
            </a:r>
            <a:r>
              <a:rPr lang="en-US" altLang="ja-JP" sz="1100" dirty="0" err="1"/>
              <a:t>FFw</a:t>
            </a:r>
            <a:r>
              <a:rPr lang="en-US" altLang="ja-JP" sz="1100" dirty="0"/>
              <a:t>, vol 3, 2017”, there are  estimated  5M USD loss / year, all rigs around the word  for maintenance of mud pump .</a:t>
            </a:r>
          </a:p>
          <a:p>
            <a:r>
              <a:rPr lang="en-US" altLang="ja-JP" sz="1100" dirty="0"/>
              <a:t>By  remotely and continuously monitoring wall thickness of mud pump, these loss can be reduced to 2M USD</a:t>
            </a:r>
          </a:p>
        </p:txBody>
      </p:sp>
      <p:pic>
        <p:nvPicPr>
          <p:cNvPr id="1028" name="Picture 4" descr="Image result for graph">
            <a:extLst>
              <a:ext uri="{FF2B5EF4-FFF2-40B4-BE49-F238E27FC236}">
                <a16:creationId xmlns:a16="http://schemas.microsoft.com/office/drawing/2014/main" id="{570BD36F-D245-4929-BF33-F401A7B764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82983" y="4704141"/>
            <a:ext cx="2257063" cy="1596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90091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BD37E690-B24E-4A77-952F-FE55B68BD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4803" y="117404"/>
            <a:ext cx="8349197" cy="583636"/>
          </a:xfrm>
        </p:spPr>
        <p:txBody>
          <a:bodyPr/>
          <a:lstStyle/>
          <a:p>
            <a:pPr algn="ctr"/>
            <a:r>
              <a:rPr kumimoji="1" lang="en-US" altLang="ja-JP" dirty="0"/>
              <a:t>Maintena</a:t>
            </a:r>
            <a:r>
              <a:rPr lang="en-US" altLang="ja-JP" dirty="0"/>
              <a:t>nce free mud pump</a:t>
            </a:r>
            <a:endParaRPr kumimoji="1" lang="ja-JP" altLang="en-US" dirty="0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4CBF88F5-401B-4A47-AAE6-55499DD9F308}"/>
              </a:ext>
            </a:extLst>
          </p:cNvPr>
          <p:cNvSpPr/>
          <p:nvPr/>
        </p:nvSpPr>
        <p:spPr>
          <a:xfrm>
            <a:off x="935625" y="1017077"/>
            <a:ext cx="3902594" cy="318194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dirty="0">
                <a:solidFill>
                  <a:schemeClr val="tx1"/>
                </a:solidFill>
              </a:rPr>
              <a:t>Example of existing </a:t>
            </a:r>
            <a:r>
              <a:rPr lang="en-US" altLang="ja-JP" dirty="0">
                <a:solidFill>
                  <a:schemeClr val="tx1"/>
                </a:solidFill>
              </a:rPr>
              <a:t>technologies / methods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15DD5846-5448-4B63-A84C-7C8BCC041076}"/>
              </a:ext>
            </a:extLst>
          </p:cNvPr>
          <p:cNvSpPr/>
          <p:nvPr/>
        </p:nvSpPr>
        <p:spPr>
          <a:xfrm>
            <a:off x="4969401" y="1017078"/>
            <a:ext cx="3902594" cy="318194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dirty="0">
                <a:solidFill>
                  <a:schemeClr val="tx1"/>
                </a:solidFill>
              </a:rPr>
              <a:t>What is different in this project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863522A4-7B76-477B-A4A6-07F25C38A3C3}"/>
              </a:ext>
            </a:extLst>
          </p:cNvPr>
          <p:cNvSpPr/>
          <p:nvPr/>
        </p:nvSpPr>
        <p:spPr>
          <a:xfrm>
            <a:off x="935625" y="4683182"/>
            <a:ext cx="3902594" cy="18217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dirty="0">
                <a:solidFill>
                  <a:schemeClr val="tx1"/>
                </a:solidFill>
              </a:rPr>
              <a:t>Japanese side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4" name="矢印: 右 3">
            <a:extLst>
              <a:ext uri="{FF2B5EF4-FFF2-40B4-BE49-F238E27FC236}">
                <a16:creationId xmlns:a16="http://schemas.microsoft.com/office/drawing/2014/main" id="{71975C07-CC56-4167-9CD0-3C681477A156}"/>
              </a:ext>
            </a:extLst>
          </p:cNvPr>
          <p:cNvSpPr/>
          <p:nvPr/>
        </p:nvSpPr>
        <p:spPr>
          <a:xfrm>
            <a:off x="4757055" y="2331471"/>
            <a:ext cx="293511" cy="553156"/>
          </a:xfrm>
          <a:prstGeom prst="rightArrow">
            <a:avLst/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84F5D52A-39F8-4427-864E-6C5A4792B805}"/>
              </a:ext>
            </a:extLst>
          </p:cNvPr>
          <p:cNvSpPr/>
          <p:nvPr/>
        </p:nvSpPr>
        <p:spPr>
          <a:xfrm>
            <a:off x="5050566" y="4683182"/>
            <a:ext cx="3902594" cy="18217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dirty="0">
                <a:solidFill>
                  <a:schemeClr val="tx1"/>
                </a:solidFill>
              </a:rPr>
              <a:t>Scottish side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21B1FAF2-1E71-491A-8E1E-EEC39237C94F}"/>
              </a:ext>
            </a:extLst>
          </p:cNvPr>
          <p:cNvSpPr/>
          <p:nvPr/>
        </p:nvSpPr>
        <p:spPr>
          <a:xfrm>
            <a:off x="935625" y="4299990"/>
            <a:ext cx="7801975" cy="2945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b="1" dirty="0"/>
              <a:t>Role and R&amp;D factor</a:t>
            </a:r>
            <a:endParaRPr kumimoji="1" lang="ja-JP" altLang="en-US" b="1" dirty="0"/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268E79A6-D53F-49B1-9396-9D5C04FE5AFC}"/>
              </a:ext>
            </a:extLst>
          </p:cNvPr>
          <p:cNvSpPr/>
          <p:nvPr/>
        </p:nvSpPr>
        <p:spPr>
          <a:xfrm rot="19964054">
            <a:off x="-1215217" y="136804"/>
            <a:ext cx="3188398" cy="89821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3600" dirty="0">
                <a:solidFill>
                  <a:srgbClr val="FF0000"/>
                </a:solidFill>
              </a:rPr>
              <a:t>Example</a:t>
            </a:r>
            <a:endParaRPr kumimoji="1" lang="ja-JP" altLang="en-US" sz="3600" dirty="0">
              <a:solidFill>
                <a:srgbClr val="FF0000"/>
              </a:solidFill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F8A682E7-B94F-4CCB-90DC-B47CC857316F}"/>
              </a:ext>
            </a:extLst>
          </p:cNvPr>
          <p:cNvSpPr txBox="1"/>
          <p:nvPr/>
        </p:nvSpPr>
        <p:spPr>
          <a:xfrm>
            <a:off x="1105256" y="5352774"/>
            <a:ext cx="35890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Mud pump design [ NF pump]</a:t>
            </a:r>
          </a:p>
          <a:p>
            <a:r>
              <a:rPr kumimoji="1" lang="en-US" altLang="ja-JP" sz="1400" dirty="0"/>
              <a:t>Virtual model of </a:t>
            </a:r>
            <a:r>
              <a:rPr lang="ja-JP" altLang="en-US" sz="1400" dirty="0"/>
              <a:t> </a:t>
            </a:r>
            <a:r>
              <a:rPr lang="en-US" altLang="ja-JP" sz="1400" dirty="0"/>
              <a:t>pump</a:t>
            </a:r>
            <a:r>
              <a:rPr lang="ja-JP" altLang="en-US" sz="1400" dirty="0"/>
              <a:t> </a:t>
            </a:r>
            <a:r>
              <a:rPr lang="en-US" altLang="ja-JP" sz="1400" dirty="0"/>
              <a:t>wall</a:t>
            </a:r>
            <a:r>
              <a:rPr lang="ja-JP" altLang="en-US" sz="1400" dirty="0"/>
              <a:t> </a:t>
            </a:r>
            <a:r>
              <a:rPr lang="en-US" altLang="ja-JP" sz="1400" dirty="0"/>
              <a:t>thickness[NF univ.]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AAC4A429-B497-4CA5-898B-91D8CEA3123C}"/>
              </a:ext>
            </a:extLst>
          </p:cNvPr>
          <p:cNvSpPr txBox="1"/>
          <p:nvPr/>
        </p:nvSpPr>
        <p:spPr>
          <a:xfrm>
            <a:off x="5126168" y="5352774"/>
            <a:ext cx="40929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Magnetic Flow </a:t>
            </a:r>
            <a:r>
              <a:rPr lang="en-US" altLang="ja-JP" sz="1400" dirty="0"/>
              <a:t>C</a:t>
            </a:r>
            <a:r>
              <a:rPr kumimoji="1" lang="en-US" altLang="ja-JP" sz="1400" dirty="0"/>
              <a:t>ontrol unit[ Aberdeen Sensing]</a:t>
            </a:r>
          </a:p>
          <a:p>
            <a:r>
              <a:rPr kumimoji="1" lang="en-US" altLang="ja-JP" sz="1400" dirty="0"/>
              <a:t>Wireless communication unit for pump</a:t>
            </a:r>
            <a:r>
              <a:rPr lang="en-US" altLang="ja-JP" sz="1400" dirty="0"/>
              <a:t>[Smart </a:t>
            </a:r>
            <a:r>
              <a:rPr lang="en-US" altLang="ja-JP" sz="1400" dirty="0" err="1"/>
              <a:t>WiFi</a:t>
            </a:r>
            <a:r>
              <a:rPr lang="en-US" altLang="ja-JP" sz="1400" dirty="0"/>
              <a:t>]</a:t>
            </a:r>
          </a:p>
        </p:txBody>
      </p:sp>
      <p:pic>
        <p:nvPicPr>
          <p:cNvPr id="14" name="Picture 2" descr="Image result for magnetic flow meter">
            <a:extLst>
              <a:ext uri="{FF2B5EF4-FFF2-40B4-BE49-F238E27FC236}">
                <a16:creationId xmlns:a16="http://schemas.microsoft.com/office/drawing/2014/main" id="{4CCAB5B9-3771-44D0-A646-952B046C47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55388" y="1410468"/>
            <a:ext cx="982212" cy="982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Image result for mud pump maintenance">
            <a:extLst>
              <a:ext uri="{FF2B5EF4-FFF2-40B4-BE49-F238E27FC236}">
                <a16:creationId xmlns:a16="http://schemas.microsoft.com/office/drawing/2014/main" id="{CD9CAC3C-0C33-4726-A6B8-3949309364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6229" y="3200664"/>
            <a:ext cx="1190825" cy="893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A7D3E08E-013B-4F01-B4AB-DFF1F755625D}"/>
              </a:ext>
            </a:extLst>
          </p:cNvPr>
          <p:cNvSpPr txBox="1"/>
          <p:nvPr/>
        </p:nvSpPr>
        <p:spPr>
          <a:xfrm>
            <a:off x="957651" y="1745839"/>
            <a:ext cx="3877355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Maintenance of mud pump is requested </a:t>
            </a:r>
            <a:r>
              <a:rPr lang="en-US" altLang="ja-JP" sz="1400" dirty="0"/>
              <a:t>in every 4 week but only 20 % needs to be clean and still 10 % make trouble before next maintenance timing.</a:t>
            </a:r>
          </a:p>
          <a:p>
            <a:r>
              <a:rPr lang="en-US" altLang="ja-JP" sz="1400" dirty="0"/>
              <a:t>It is because prediction of stuck is only made by measuring flow and power input, yet there are not accurate.</a:t>
            </a:r>
          </a:p>
          <a:p>
            <a:r>
              <a:rPr lang="en-US" altLang="ja-JP" sz="1400" dirty="0"/>
              <a:t>There are no accurate model to </a:t>
            </a:r>
            <a:br>
              <a:rPr lang="en-US" altLang="ja-JP" sz="1400" dirty="0"/>
            </a:br>
            <a:r>
              <a:rPr lang="en-US" altLang="ja-JP" sz="1400" dirty="0"/>
              <a:t>know how inside of the pump</a:t>
            </a:r>
            <a:br>
              <a:rPr lang="en-US" altLang="ja-JP" sz="1400" dirty="0"/>
            </a:br>
            <a:r>
              <a:rPr lang="en-US" altLang="ja-JP" sz="1400" dirty="0"/>
              <a:t>is and therefore no just in time </a:t>
            </a:r>
            <a:br>
              <a:rPr lang="en-US" altLang="ja-JP" sz="1400" dirty="0"/>
            </a:br>
            <a:r>
              <a:rPr lang="en-US" altLang="ja-JP" sz="1400" dirty="0"/>
              <a:t>alert for cleaning.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9C394616-AD0B-46A2-AD3B-DE6B9A9D7F77}"/>
              </a:ext>
            </a:extLst>
          </p:cNvPr>
          <p:cNvSpPr txBox="1"/>
          <p:nvPr/>
        </p:nvSpPr>
        <p:spPr>
          <a:xfrm>
            <a:off x="5022603" y="1554963"/>
            <a:ext cx="273278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Magnetic flow meter allows accurate measuring even with multi phase flow.</a:t>
            </a:r>
          </a:p>
          <a:p>
            <a:r>
              <a:rPr lang="en-US" altLang="ja-JP" sz="1400" dirty="0"/>
              <a:t>NF mud pump is fully modeled and visibly monitored at remote control </a:t>
            </a:r>
            <a:r>
              <a:rPr lang="en-US" altLang="ja-JP" sz="1400" dirty="0" err="1"/>
              <a:t>centre</a:t>
            </a:r>
            <a:r>
              <a:rPr lang="en-US" altLang="ja-JP" sz="1400" dirty="0"/>
              <a:t>.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83E8E611-9FF7-4BCB-A761-9738ECE7E49F}"/>
              </a:ext>
            </a:extLst>
          </p:cNvPr>
          <p:cNvSpPr txBox="1"/>
          <p:nvPr/>
        </p:nvSpPr>
        <p:spPr>
          <a:xfrm>
            <a:off x="5023046" y="2973231"/>
            <a:ext cx="377416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Combination of pump model, flow measurement and wireless system for acquiring and transferring data enable timely alert when to open pump and clean it.</a:t>
            </a:r>
            <a:endParaRPr lang="en-US" altLang="ja-JP" sz="1400" dirty="0"/>
          </a:p>
        </p:txBody>
      </p:sp>
    </p:spTree>
    <p:extLst>
      <p:ext uri="{BB962C8B-B14F-4D97-AF65-F5344CB8AC3E}">
        <p14:creationId xmlns:p14="http://schemas.microsoft.com/office/powerpoint/2010/main" val="37566603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378</Words>
  <Application>Microsoft Office PowerPoint</Application>
  <PresentationFormat>画面に合わせる (4:3)</PresentationFormat>
  <Paragraphs>62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2" baseType="lpstr">
      <vt:lpstr>Meiryo UI</vt:lpstr>
      <vt:lpstr>ＭＳ Ｐゴシック</vt:lpstr>
      <vt:lpstr>新細明體</vt:lpstr>
      <vt:lpstr>游ゴシック</vt:lpstr>
      <vt:lpstr>Arial</vt:lpstr>
      <vt:lpstr>Calibri</vt:lpstr>
      <vt:lpstr>Calibri Light</vt:lpstr>
      <vt:lpstr>Office テーマ</vt:lpstr>
      <vt:lpstr>Title of the project</vt:lpstr>
      <vt:lpstr>Title of the project</vt:lpstr>
      <vt:lpstr>Maintenance free mud pump</vt:lpstr>
      <vt:lpstr>Maintenance free mud pump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2018-05-24T07:27:10Z</dcterms:created>
  <dcterms:modified xsi:type="dcterms:W3CDTF">2018-06-05T07:17:16Z</dcterms:modified>
</cp:coreProperties>
</file>