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434" r:id="rId2"/>
    <p:sldId id="424" r:id="rId3"/>
    <p:sldId id="432" r:id="rId4"/>
    <p:sldId id="425" r:id="rId5"/>
    <p:sldId id="433" r:id="rId6"/>
    <p:sldId id="439" r:id="rId7"/>
    <p:sldId id="436" r:id="rId8"/>
    <p:sldId id="437" r:id="rId9"/>
    <p:sldId id="427" r:id="rId10"/>
    <p:sldId id="429" r:id="rId11"/>
    <p:sldId id="423" r:id="rId12"/>
    <p:sldId id="428" r:id="rId13"/>
    <p:sldId id="430" r:id="rId14"/>
    <p:sldId id="431" r:id="rId15"/>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B33"/>
    <a:srgbClr val="FFCC00"/>
    <a:srgbClr val="66FFFF"/>
    <a:srgbClr val="A4FEC6"/>
    <a:srgbClr val="1DCAD3"/>
    <a:srgbClr val="F6FAF4"/>
    <a:srgbClr val="E8F3E1"/>
    <a:srgbClr val="FFFF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8473" autoAdjust="0"/>
  </p:normalViewPr>
  <p:slideViewPr>
    <p:cSldViewPr snapToGrid="0">
      <p:cViewPr varScale="1">
        <p:scale>
          <a:sx n="68" d="100"/>
          <a:sy n="68" d="100"/>
        </p:scale>
        <p:origin x="1910" y="48"/>
      </p:cViewPr>
      <p:guideLst/>
    </p:cSldViewPr>
  </p:slideViewPr>
  <p:notesTextViewPr>
    <p:cViewPr>
      <p:scale>
        <a:sx n="75" d="100"/>
        <a:sy n="75" d="100"/>
      </p:scale>
      <p:origin x="0" y="0"/>
    </p:cViewPr>
  </p:notesTextViewPr>
  <p:notesViewPr>
    <p:cSldViewPr snapToGrid="0" showGuides="1">
      <p:cViewPr varScale="1">
        <p:scale>
          <a:sx n="47" d="100"/>
          <a:sy n="47" d="100"/>
        </p:scale>
        <p:origin x="2405"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5A2D78C6-4CFC-478C-A9E5-EAF9EC7DEBDF}" type="datetimeFigureOut">
              <a:rPr kumimoji="1" lang="ja-JP" altLang="en-US" smtClean="0"/>
              <a:t>2018/5/15</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F3700423-B691-4E1D-8243-8AF21F342434}" type="slidenum">
              <a:rPr kumimoji="1" lang="ja-JP" altLang="en-US" smtClean="0"/>
              <a:t>‹#›</a:t>
            </a:fld>
            <a:endParaRPr kumimoji="1" lang="ja-JP" altLang="en-US"/>
          </a:p>
        </p:txBody>
      </p:sp>
    </p:spTree>
    <p:extLst>
      <p:ext uri="{BB962C8B-B14F-4D97-AF65-F5344CB8AC3E}">
        <p14:creationId xmlns:p14="http://schemas.microsoft.com/office/powerpoint/2010/main" val="283092463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F3700423-B691-4E1D-8243-8AF21F342434}" type="slidenum">
              <a:rPr kumimoji="1" lang="ja-JP" altLang="en-US" smtClean="0"/>
              <a:t>2</a:t>
            </a:fld>
            <a:endParaRPr kumimoji="1" lang="ja-JP" altLang="en-US"/>
          </a:p>
        </p:txBody>
      </p:sp>
    </p:spTree>
    <p:extLst>
      <p:ext uri="{BB962C8B-B14F-4D97-AF65-F5344CB8AC3E}">
        <p14:creationId xmlns:p14="http://schemas.microsoft.com/office/powerpoint/2010/main" val="4212126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Drilling24</a:t>
            </a:r>
          </a:p>
          <a:p>
            <a:r>
              <a:rPr kumimoji="1" lang="en-US" altLang="ja-JP" dirty="0"/>
              <a:t>Pa40</a:t>
            </a:r>
          </a:p>
          <a:p>
            <a:r>
              <a:rPr kumimoji="1" lang="en-US" altLang="ja-JP" dirty="0"/>
              <a:t>Rm147</a:t>
            </a:r>
          </a:p>
          <a:p>
            <a:r>
              <a:rPr kumimoji="1" lang="en-US" altLang="ja-JP" dirty="0"/>
              <a:t>ch36</a:t>
            </a:r>
          </a:p>
          <a:p>
            <a:endParaRPr kumimoji="1" lang="ja-JP" altLang="en-US" dirty="0"/>
          </a:p>
        </p:txBody>
      </p:sp>
      <p:sp>
        <p:nvSpPr>
          <p:cNvPr id="4" name="スライド番号プレースホルダー 3"/>
          <p:cNvSpPr>
            <a:spLocks noGrp="1"/>
          </p:cNvSpPr>
          <p:nvPr>
            <p:ph type="sldNum" sz="quarter" idx="10"/>
          </p:nvPr>
        </p:nvSpPr>
        <p:spPr/>
        <p:txBody>
          <a:bodyPr/>
          <a:lstStyle/>
          <a:p>
            <a:fld id="{F3700423-B691-4E1D-8243-8AF21F342434}" type="slidenum">
              <a:rPr kumimoji="1" lang="ja-JP" altLang="en-US" smtClean="0"/>
              <a:t>6</a:t>
            </a:fld>
            <a:endParaRPr kumimoji="1" lang="ja-JP" altLang="en-US"/>
          </a:p>
        </p:txBody>
      </p:sp>
    </p:spTree>
    <p:extLst>
      <p:ext uri="{BB962C8B-B14F-4D97-AF65-F5344CB8AC3E}">
        <p14:creationId xmlns:p14="http://schemas.microsoft.com/office/powerpoint/2010/main" val="961085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Drilling24</a:t>
            </a:r>
          </a:p>
          <a:p>
            <a:r>
              <a:rPr kumimoji="1" lang="en-US" altLang="ja-JP" dirty="0"/>
              <a:t>Pa40</a:t>
            </a:r>
          </a:p>
          <a:p>
            <a:r>
              <a:rPr kumimoji="1" lang="en-US" altLang="ja-JP" dirty="0"/>
              <a:t>Rm147</a:t>
            </a:r>
          </a:p>
          <a:p>
            <a:r>
              <a:rPr kumimoji="1" lang="en-US" altLang="ja-JP" dirty="0"/>
              <a:t>ch36</a:t>
            </a:r>
          </a:p>
          <a:p>
            <a:endParaRPr kumimoji="1" lang="ja-JP" altLang="en-US" dirty="0"/>
          </a:p>
        </p:txBody>
      </p:sp>
      <p:sp>
        <p:nvSpPr>
          <p:cNvPr id="4" name="スライド番号プレースホルダー 3"/>
          <p:cNvSpPr>
            <a:spLocks noGrp="1"/>
          </p:cNvSpPr>
          <p:nvPr>
            <p:ph type="sldNum" sz="quarter" idx="10"/>
          </p:nvPr>
        </p:nvSpPr>
        <p:spPr/>
        <p:txBody>
          <a:bodyPr/>
          <a:lstStyle/>
          <a:p>
            <a:fld id="{F3700423-B691-4E1D-8243-8AF21F342434}" type="slidenum">
              <a:rPr kumimoji="1" lang="ja-JP" altLang="en-US" smtClean="0"/>
              <a:t>7</a:t>
            </a:fld>
            <a:endParaRPr kumimoji="1" lang="ja-JP" altLang="en-US"/>
          </a:p>
        </p:txBody>
      </p:sp>
    </p:spTree>
    <p:extLst>
      <p:ext uri="{BB962C8B-B14F-4D97-AF65-F5344CB8AC3E}">
        <p14:creationId xmlns:p14="http://schemas.microsoft.com/office/powerpoint/2010/main" val="864762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6" name="Slide Number Placeholder 5"/>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1033924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6" name="Slide Number Placeholder 5"/>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3168434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6" name="Slide Number Placeholder 5"/>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29632983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a:xfrm>
            <a:off x="834389" y="6440471"/>
            <a:ext cx="4946645" cy="365125"/>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r>
              <a:rPr lang="zh-TW" altLang="en-US"/>
              <a:t>日本財団海洋開発技術助成 説明会（</a:t>
            </a:r>
            <a:r>
              <a:rPr lang="en-US" altLang="zh-TW"/>
              <a:t>2017</a:t>
            </a:r>
            <a:r>
              <a:rPr lang="zh-TW" altLang="en-US"/>
              <a:t>年</a:t>
            </a:r>
            <a:r>
              <a:rPr lang="en-US" altLang="zh-TW"/>
              <a:t>12</a:t>
            </a:r>
            <a:r>
              <a:rPr lang="zh-TW" altLang="en-US"/>
              <a:t>月</a:t>
            </a:r>
            <a:r>
              <a:rPr lang="en-US" altLang="zh-TW"/>
              <a:t>12</a:t>
            </a:r>
            <a:r>
              <a:rPr lang="zh-TW" altLang="en-US"/>
              <a:t>日東京地区）</a:t>
            </a:r>
            <a:endParaRPr lang="ja-JP" altLang="en-US" dirty="0"/>
          </a:p>
        </p:txBody>
      </p:sp>
      <p:sp>
        <p:nvSpPr>
          <p:cNvPr id="6" name="Slide Number Placeholder 5"/>
          <p:cNvSpPr txBox="1">
            <a:spLocks/>
          </p:cNvSpPr>
          <p:nvPr userDrawn="1"/>
        </p:nvSpPr>
        <p:spPr>
          <a:xfrm>
            <a:off x="8688482" y="6462941"/>
            <a:ext cx="400032" cy="258536"/>
          </a:xfrm>
          <a:prstGeom prst="rect">
            <a:avLst/>
          </a:prstGeom>
        </p:spPr>
        <p:txBody>
          <a:bodyPr vert="horz" lIns="84406" tIns="42203" rIns="84406" bIns="42203" rtlCol="0" anchor="ctr"/>
          <a:lstStyle>
            <a:defPPr>
              <a:defRPr lang="ja-JP"/>
            </a:defPPr>
            <a:lvl1pPr marL="0" algn="r" defTabSz="914400" rtl="0" eaLnBrk="1" latinLnBrk="0" hangingPunct="1">
              <a:defRPr kumimoji="1" sz="1600" b="1" kern="1200">
                <a:solidFill>
                  <a:schemeClr val="bg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2231C1AF-E080-49AF-82AD-AD5EBE494B1D}" type="slidenum">
              <a:rPr lang="ja-JP" altLang="en-US" sz="1477" smtClean="0">
                <a:solidFill>
                  <a:schemeClr val="accent1"/>
                </a:solidFill>
              </a:rPr>
              <a:pPr/>
              <a:t>‹#›</a:t>
            </a:fld>
            <a:endParaRPr lang="ja-JP" altLang="en-US" sz="1477" dirty="0">
              <a:solidFill>
                <a:schemeClr val="accent1"/>
              </a:solidFill>
            </a:endParaRPr>
          </a:p>
        </p:txBody>
      </p:sp>
      <p:sp>
        <p:nvSpPr>
          <p:cNvPr id="7" name="Title 1"/>
          <p:cNvSpPr>
            <a:spLocks noGrp="1"/>
          </p:cNvSpPr>
          <p:nvPr>
            <p:ph type="title"/>
          </p:nvPr>
        </p:nvSpPr>
        <p:spPr>
          <a:xfrm>
            <a:off x="794802" y="127564"/>
            <a:ext cx="8349197" cy="615065"/>
          </a:xfrm>
        </p:spPr>
        <p:txBody>
          <a:bodyPr>
            <a:noAutofit/>
          </a:bodyPr>
          <a:lstStyle>
            <a:lvl1pPr>
              <a:defRPr sz="2585" b="1">
                <a:solidFill>
                  <a:schemeClr val="accent1"/>
                </a:solidFill>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dirty="0"/>
              <a:t>マスター タイトルの書式設定</a:t>
            </a:r>
            <a:endParaRPr lang="en-US" dirty="0"/>
          </a:p>
        </p:txBody>
      </p:sp>
      <p:sp>
        <p:nvSpPr>
          <p:cNvPr id="8" name="Content Placeholder 2"/>
          <p:cNvSpPr>
            <a:spLocks noGrp="1"/>
          </p:cNvSpPr>
          <p:nvPr>
            <p:ph idx="1"/>
          </p:nvPr>
        </p:nvSpPr>
        <p:spPr>
          <a:xfrm>
            <a:off x="827336" y="983848"/>
            <a:ext cx="8203303" cy="5370644"/>
          </a:xfrm>
        </p:spPr>
        <p:txBody>
          <a:bodyPr>
            <a:normAutofit/>
          </a:bodyPr>
          <a:lstStyle>
            <a:lvl1pPr>
              <a:defRPr sz="1846">
                <a:solidFill>
                  <a:schemeClr val="accent1"/>
                </a:solidFill>
                <a:latin typeface="Meiryo UI" panose="020B0604030504040204" pitchFamily="50" charset="-128"/>
                <a:ea typeface="Meiryo UI" panose="020B0604030504040204" pitchFamily="50" charset="-128"/>
                <a:cs typeface="Meiryo UI" panose="020B0604030504040204" pitchFamily="50" charset="-128"/>
              </a:defRPr>
            </a:lvl1pPr>
            <a:lvl2pPr>
              <a:defRPr sz="1662">
                <a:solidFill>
                  <a:schemeClr val="accent1"/>
                </a:solidFill>
                <a:latin typeface="Meiryo UI" panose="020B0604030504040204" pitchFamily="50" charset="-128"/>
                <a:ea typeface="Meiryo UI" panose="020B0604030504040204" pitchFamily="50" charset="-128"/>
                <a:cs typeface="Meiryo UI" panose="020B0604030504040204" pitchFamily="50" charset="-128"/>
              </a:defRPr>
            </a:lvl2pPr>
            <a:lvl3pPr>
              <a:defRPr sz="1477">
                <a:solidFill>
                  <a:schemeClr val="accent1"/>
                </a:solidFill>
                <a:latin typeface="Meiryo UI" panose="020B0604030504040204" pitchFamily="50" charset="-128"/>
                <a:ea typeface="Meiryo UI" panose="020B0604030504040204" pitchFamily="50" charset="-128"/>
                <a:cs typeface="Meiryo UI" panose="020B0604030504040204" pitchFamily="50" charset="-128"/>
              </a:defRPr>
            </a:lvl3pPr>
            <a:lvl4pPr>
              <a:defRPr sz="1292">
                <a:solidFill>
                  <a:schemeClr val="accent1"/>
                </a:solidFill>
                <a:latin typeface="Meiryo UI" panose="020B0604030504040204" pitchFamily="50" charset="-128"/>
                <a:ea typeface="Meiryo UI" panose="020B0604030504040204" pitchFamily="50" charset="-128"/>
                <a:cs typeface="Meiryo UI" panose="020B0604030504040204" pitchFamily="50" charset="-128"/>
              </a:defRPr>
            </a:lvl4pPr>
            <a:lvl5pPr>
              <a:defRPr sz="1292">
                <a:solidFill>
                  <a:schemeClr val="accent1"/>
                </a:solidFill>
                <a:latin typeface="Meiryo UI" panose="020B0604030504040204" pitchFamily="50" charset="-128"/>
                <a:ea typeface="Meiryo UI" panose="020B0604030504040204" pitchFamily="50" charset="-128"/>
                <a:cs typeface="Meiryo UI" panose="020B0604030504040204" pitchFamily="50"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pic>
        <p:nvPicPr>
          <p:cNvPr id="12" name="図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2223" y="41367"/>
            <a:ext cx="649412" cy="667943"/>
          </a:xfrm>
          <a:prstGeom prst="rect">
            <a:avLst/>
          </a:prstGeom>
        </p:spPr>
      </p:pic>
      <p:pic>
        <p:nvPicPr>
          <p:cNvPr id="11" name="図 10">
            <a:extLst>
              <a:ext uri="{FF2B5EF4-FFF2-40B4-BE49-F238E27FC236}">
                <a16:creationId xmlns:a16="http://schemas.microsoft.com/office/drawing/2014/main" id="{AEC671B1-C4EC-4C62-95DD-6910D6B7652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3717" y="6209419"/>
            <a:ext cx="710451" cy="646384"/>
          </a:xfrm>
          <a:prstGeom prst="rect">
            <a:avLst/>
          </a:prstGeom>
        </p:spPr>
      </p:pic>
      <p:cxnSp>
        <p:nvCxnSpPr>
          <p:cNvPr id="14" name="直線コネクタ 13">
            <a:extLst>
              <a:ext uri="{FF2B5EF4-FFF2-40B4-BE49-F238E27FC236}">
                <a16:creationId xmlns:a16="http://schemas.microsoft.com/office/drawing/2014/main" id="{BB0B221E-74EC-4187-94CB-809B5FD51221}"/>
              </a:ext>
            </a:extLst>
          </p:cNvPr>
          <p:cNvCxnSpPr/>
          <p:nvPr userDrawn="1"/>
        </p:nvCxnSpPr>
        <p:spPr>
          <a:xfrm>
            <a:off x="764485" y="0"/>
            <a:ext cx="0" cy="6858000"/>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直線コネクタ 4">
            <a:extLst>
              <a:ext uri="{FF2B5EF4-FFF2-40B4-BE49-F238E27FC236}">
                <a16:creationId xmlns:a16="http://schemas.microsoft.com/office/drawing/2014/main" id="{DB6FA8BF-0158-4E1E-BD9D-DA9991CA4650}"/>
              </a:ext>
            </a:extLst>
          </p:cNvPr>
          <p:cNvCxnSpPr/>
          <p:nvPr userDrawn="1"/>
        </p:nvCxnSpPr>
        <p:spPr>
          <a:xfrm>
            <a:off x="0" y="798127"/>
            <a:ext cx="9088514" cy="0"/>
          </a:xfrm>
          <a:prstGeom prst="line">
            <a:avLst/>
          </a:prstGeom>
          <a:ln w="381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3319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6" name="Slide Number Placeholder 5"/>
          <p:cNvSpPr>
            <a:spLocks noGrp="1"/>
          </p:cNvSpPr>
          <p:nvPr>
            <p:ph type="sldNum" sz="quarter" idx="12"/>
          </p:nvPr>
        </p:nvSpPr>
        <p:spPr>
          <a:xfrm>
            <a:off x="7003235" y="6389907"/>
            <a:ext cx="2057400" cy="365125"/>
          </a:xfrm>
        </p:spPr>
        <p:txBody>
          <a:bodyPr/>
          <a:lstStyle>
            <a:lvl1pPr>
              <a:defRPr sz="1600"/>
            </a:lvl1pPr>
          </a:lstStyle>
          <a:p>
            <a:fld id="{F040F03B-1E55-4562-957C-64A88D141690}" type="slidenum">
              <a:rPr lang="ja-JP" altLang="en-US" smtClean="0"/>
              <a:pPr/>
              <a:t>‹#›</a:t>
            </a:fld>
            <a:endParaRPr lang="ja-JP" altLang="en-US"/>
          </a:p>
        </p:txBody>
      </p:sp>
    </p:spTree>
    <p:extLst>
      <p:ext uri="{BB962C8B-B14F-4D97-AF65-F5344CB8AC3E}">
        <p14:creationId xmlns:p14="http://schemas.microsoft.com/office/powerpoint/2010/main" val="3025136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6" name="Slide Number Placeholder 5"/>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1894567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7" name="Slide Number Placeholder 6"/>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3258566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9" name="Slide Number Placeholder 8"/>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3679019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5" name="Slide Number Placeholder 4"/>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308998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4" name="Slide Number Placeholder 3"/>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1052604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7" name="Slide Number Placeholder 6"/>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1894385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7" name="Slide Number Placeholder 6"/>
          <p:cNvSpPr>
            <a:spLocks noGrp="1"/>
          </p:cNvSpPr>
          <p:nvPr>
            <p:ph type="sldNum" sz="quarter" idx="12"/>
          </p:nvPr>
        </p:nvSpPr>
        <p:spPr/>
        <p:txBody>
          <a:bodyPr/>
          <a:lstStyle/>
          <a:p>
            <a:fld id="{F040F03B-1E55-4562-957C-64A88D141690}" type="slidenum">
              <a:rPr kumimoji="1" lang="ja-JP" altLang="en-US" smtClean="0"/>
              <a:t>‹#›</a:t>
            </a:fld>
            <a:endParaRPr kumimoji="1" lang="ja-JP" altLang="en-US"/>
          </a:p>
        </p:txBody>
      </p:sp>
    </p:spTree>
    <p:extLst>
      <p:ext uri="{BB962C8B-B14F-4D97-AF65-F5344CB8AC3E}">
        <p14:creationId xmlns:p14="http://schemas.microsoft.com/office/powerpoint/2010/main" val="644797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zh-TW" altLang="en-US"/>
              <a:t>日本財団海洋開発技術助成 説明会（</a:t>
            </a:r>
            <a:r>
              <a:rPr kumimoji="1" lang="en-US" altLang="zh-TW"/>
              <a:t>2017</a:t>
            </a:r>
            <a:r>
              <a:rPr kumimoji="1" lang="zh-TW" altLang="en-US"/>
              <a:t>年</a:t>
            </a:r>
            <a:r>
              <a:rPr kumimoji="1" lang="en-US" altLang="zh-TW"/>
              <a:t>12</a:t>
            </a:r>
            <a:r>
              <a:rPr kumimoji="1" lang="zh-TW" altLang="en-US"/>
              <a:t>月</a:t>
            </a:r>
            <a:r>
              <a:rPr kumimoji="1" lang="en-US" altLang="zh-TW"/>
              <a:t>12</a:t>
            </a:r>
            <a:r>
              <a:rPr kumimoji="1" lang="zh-TW" altLang="en-US"/>
              <a:t>日東京地区）</a:t>
            </a:r>
            <a:endParaRPr kumimoji="1" lang="ja-JP" altLang="en-US"/>
          </a:p>
        </p:txBody>
      </p:sp>
      <p:sp>
        <p:nvSpPr>
          <p:cNvPr id="6" name="Slide Number Placeholder 5"/>
          <p:cNvSpPr>
            <a:spLocks noGrp="1"/>
          </p:cNvSpPr>
          <p:nvPr>
            <p:ph type="sldNum" sz="quarter" idx="4"/>
          </p:nvPr>
        </p:nvSpPr>
        <p:spPr>
          <a:xfrm>
            <a:off x="7053569" y="6356351"/>
            <a:ext cx="20574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F040F03B-1E55-4562-957C-64A88D141690}" type="slidenum">
              <a:rPr lang="ja-JP" altLang="en-US" smtClean="0"/>
              <a:pPr/>
              <a:t>‹#›</a:t>
            </a:fld>
            <a:endParaRPr lang="ja-JP" altLang="en-US"/>
          </a:p>
        </p:txBody>
      </p:sp>
    </p:spTree>
    <p:extLst>
      <p:ext uri="{BB962C8B-B14F-4D97-AF65-F5344CB8AC3E}">
        <p14:creationId xmlns:p14="http://schemas.microsoft.com/office/powerpoint/2010/main" val="4227671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hyperlink" Target="https://www.nippon-foundation.or.jp/what/grant_application/programs/scotland/" TargetMode="Externa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s://www.subseauk.com/9122/subsea-research-development-funding" TargetMode="External"/><Relationship Id="rId2" Type="http://schemas.openxmlformats.org/officeDocument/2006/relationships/hyperlink" Target="https://www.nippon-foundation.or.jp/what/grant_application/programs/scotland/" TargetMode="External"/><Relationship Id="rId1" Type="http://schemas.openxmlformats.org/officeDocument/2006/relationships/slideLayout" Target="../slideLayouts/slideLayout12.xml"/><Relationship Id="rId4" Type="http://schemas.openxmlformats.org/officeDocument/2006/relationships/hyperlink" Target="mailto:ocean_innovator@ps.nippon-foundation.or.j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emf"/><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openxmlformats.org/officeDocument/2006/relationships/image" Target="../media/image12.emf"/><Relationship Id="rId13" Type="http://schemas.openxmlformats.org/officeDocument/2006/relationships/image" Target="../media/image17.emf"/><Relationship Id="rId3" Type="http://schemas.openxmlformats.org/officeDocument/2006/relationships/image" Target="../media/image7.emf"/><Relationship Id="rId7" Type="http://schemas.openxmlformats.org/officeDocument/2006/relationships/image" Target="../media/image11.emf"/><Relationship Id="rId12" Type="http://schemas.openxmlformats.org/officeDocument/2006/relationships/image" Target="../media/image16.emf"/><Relationship Id="rId2" Type="http://schemas.openxmlformats.org/officeDocument/2006/relationships/image" Target="../media/image6.emf"/><Relationship Id="rId1" Type="http://schemas.openxmlformats.org/officeDocument/2006/relationships/slideLayout" Target="../slideLayouts/slideLayout12.xml"/><Relationship Id="rId6" Type="http://schemas.openxmlformats.org/officeDocument/2006/relationships/image" Target="../media/image10.emf"/><Relationship Id="rId11" Type="http://schemas.openxmlformats.org/officeDocument/2006/relationships/image" Target="../media/image15.emf"/><Relationship Id="rId5" Type="http://schemas.openxmlformats.org/officeDocument/2006/relationships/image" Target="../media/image9.emf"/><Relationship Id="rId10" Type="http://schemas.openxmlformats.org/officeDocument/2006/relationships/image" Target="../media/image14.emf"/><Relationship Id="rId4" Type="http://schemas.openxmlformats.org/officeDocument/2006/relationships/image" Target="../media/image8.emf"/><Relationship Id="rId9"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gif"/><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nippon-foundation.or.jp/what/grant_application/programs/scotland/" TargetMode="External"/><Relationship Id="rId1" Type="http://schemas.openxmlformats.org/officeDocument/2006/relationships/slideLayout" Target="../slideLayouts/slideLayout12.xml"/><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BD37E690-B24E-4A77-952F-FE55B68BD04F}"/>
              </a:ext>
            </a:extLst>
          </p:cNvPr>
          <p:cNvSpPr>
            <a:spLocks noGrp="1"/>
          </p:cNvSpPr>
          <p:nvPr>
            <p:ph type="title"/>
          </p:nvPr>
        </p:nvSpPr>
        <p:spPr>
          <a:xfrm>
            <a:off x="794803" y="2251004"/>
            <a:ext cx="8349197" cy="2392116"/>
          </a:xfrm>
        </p:spPr>
        <p:txBody>
          <a:bodyPr/>
          <a:lstStyle/>
          <a:p>
            <a:pPr algn="ctr"/>
            <a:r>
              <a:rPr lang="ja-JP" altLang="en-US" dirty="0"/>
              <a:t>海洋開発に係る日本</a:t>
            </a:r>
            <a:r>
              <a:rPr lang="en-US" altLang="ja-JP" dirty="0"/>
              <a:t>-</a:t>
            </a:r>
            <a:r>
              <a:rPr lang="ja-JP" altLang="en-US" dirty="0"/>
              <a:t>スコットランド連携技術開発助成</a:t>
            </a:r>
            <a:br>
              <a:rPr lang="ja-JP" altLang="en-US" dirty="0"/>
            </a:br>
            <a:r>
              <a:rPr kumimoji="1" lang="ja-JP" altLang="en-US" dirty="0"/>
              <a:t>申請</a:t>
            </a:r>
            <a:r>
              <a:rPr lang="ja-JP" altLang="en-US" dirty="0"/>
              <a:t>方法の説明、研究テーマについて</a:t>
            </a:r>
            <a:br>
              <a:rPr lang="en-US" altLang="ja-JP" dirty="0"/>
            </a:br>
            <a:br>
              <a:rPr kumimoji="1" lang="en-US" altLang="ja-JP" dirty="0"/>
            </a:br>
            <a:r>
              <a:rPr kumimoji="1" lang="ja-JP" altLang="en-US" dirty="0"/>
              <a:t>日本財団</a:t>
            </a:r>
          </a:p>
        </p:txBody>
      </p:sp>
    </p:spTree>
    <p:extLst>
      <p:ext uri="{BB962C8B-B14F-4D97-AF65-F5344CB8AC3E}">
        <p14:creationId xmlns:p14="http://schemas.microsoft.com/office/powerpoint/2010/main" val="1107334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60C034E-DF48-4DD7-A422-9C784EC96F63}"/>
              </a:ext>
            </a:extLst>
          </p:cNvPr>
          <p:cNvSpPr>
            <a:spLocks noGrp="1"/>
          </p:cNvSpPr>
          <p:nvPr>
            <p:ph type="title"/>
          </p:nvPr>
        </p:nvSpPr>
        <p:spPr/>
        <p:txBody>
          <a:bodyPr/>
          <a:lstStyle/>
          <a:p>
            <a:r>
              <a:rPr kumimoji="1" lang="ja-JP" altLang="en-US" dirty="0"/>
              <a:t>申請の方法（</a:t>
            </a:r>
            <a:r>
              <a:rPr lang="en-US" altLang="ja-JP" dirty="0"/>
              <a:t>2</a:t>
            </a:r>
            <a:r>
              <a:rPr kumimoji="1" lang="en-US" altLang="ja-JP" dirty="0"/>
              <a:t>/2</a:t>
            </a:r>
            <a:r>
              <a:rPr kumimoji="1" lang="ja-JP" altLang="en-US" dirty="0"/>
              <a:t>）</a:t>
            </a:r>
          </a:p>
        </p:txBody>
      </p:sp>
      <p:sp>
        <p:nvSpPr>
          <p:cNvPr id="4" name="コンテンツ プレースホルダー 3">
            <a:extLst>
              <a:ext uri="{FF2B5EF4-FFF2-40B4-BE49-F238E27FC236}">
                <a16:creationId xmlns:a16="http://schemas.microsoft.com/office/drawing/2014/main" id="{DDD5E96D-8AAC-4A84-9FCC-9D76C4D631C9}"/>
              </a:ext>
            </a:extLst>
          </p:cNvPr>
          <p:cNvSpPr>
            <a:spLocks noGrp="1"/>
          </p:cNvSpPr>
          <p:nvPr>
            <p:ph idx="1"/>
          </p:nvPr>
        </p:nvSpPr>
        <p:spPr>
          <a:xfrm>
            <a:off x="827336" y="983848"/>
            <a:ext cx="8203303" cy="5122312"/>
          </a:xfrm>
        </p:spPr>
        <p:txBody>
          <a:bodyPr>
            <a:normAutofit lnSpcReduction="10000"/>
          </a:bodyPr>
          <a:lstStyle/>
          <a:p>
            <a:pPr marL="0" indent="0">
              <a:buNone/>
            </a:pPr>
            <a:r>
              <a:rPr kumimoji="1" lang="ja-JP" altLang="en-US" dirty="0"/>
              <a:t>＜日本財団への申請＞</a:t>
            </a:r>
            <a:endParaRPr kumimoji="1" lang="en-US" altLang="ja-JP" dirty="0"/>
          </a:p>
          <a:p>
            <a:r>
              <a:rPr lang="en-US" altLang="ja-JP" u="sng" dirty="0">
                <a:solidFill>
                  <a:srgbClr val="FF0000"/>
                </a:solidFill>
              </a:rPr>
              <a:t>2018</a:t>
            </a:r>
            <a:r>
              <a:rPr lang="ja-JP" altLang="en-US" u="sng" dirty="0">
                <a:solidFill>
                  <a:srgbClr val="FF0000"/>
                </a:solidFill>
              </a:rPr>
              <a:t>年</a:t>
            </a:r>
            <a:r>
              <a:rPr lang="en-US" altLang="ja-JP" u="sng" dirty="0">
                <a:solidFill>
                  <a:srgbClr val="FF0000"/>
                </a:solidFill>
              </a:rPr>
              <a:t>7</a:t>
            </a:r>
            <a:r>
              <a:rPr lang="ja-JP" altLang="en-US" u="sng" dirty="0">
                <a:solidFill>
                  <a:srgbClr val="FF0000"/>
                </a:solidFill>
              </a:rPr>
              <a:t>月</a:t>
            </a:r>
            <a:r>
              <a:rPr lang="en-US" altLang="ja-JP" u="sng" dirty="0">
                <a:solidFill>
                  <a:srgbClr val="FF0000"/>
                </a:solidFill>
              </a:rPr>
              <a:t>6</a:t>
            </a:r>
            <a:r>
              <a:rPr lang="ja-JP" altLang="en-US" u="sng" dirty="0">
                <a:solidFill>
                  <a:srgbClr val="FF0000"/>
                </a:solidFill>
              </a:rPr>
              <a:t>日（金）</a:t>
            </a:r>
            <a:r>
              <a:rPr lang="en-US" altLang="ja-JP" u="sng" dirty="0">
                <a:solidFill>
                  <a:srgbClr val="FF0000"/>
                </a:solidFill>
              </a:rPr>
              <a:t>17:00</a:t>
            </a:r>
            <a:r>
              <a:rPr lang="ja-JP" altLang="en-US" u="sng" dirty="0">
                <a:solidFill>
                  <a:srgbClr val="FF0000"/>
                </a:solidFill>
              </a:rPr>
              <a:t>まで</a:t>
            </a:r>
            <a:r>
              <a:rPr lang="ja-JP" altLang="en-US" dirty="0"/>
              <a:t>に、日本財団</a:t>
            </a:r>
            <a:r>
              <a:rPr lang="en-US" altLang="ja-JP" dirty="0"/>
              <a:t>HP*</a:t>
            </a:r>
            <a:r>
              <a:rPr lang="ja-JP" altLang="en-US" dirty="0"/>
              <a:t>より応募ください。</a:t>
            </a:r>
            <a:br>
              <a:rPr lang="en-US" altLang="ja-JP" dirty="0"/>
            </a:br>
            <a:r>
              <a:rPr lang="en-US" altLang="ja-JP" sz="1400" dirty="0">
                <a:hlinkClick r:id="rId2"/>
              </a:rPr>
              <a:t>https://www.nippon-foundation.or.jp/what/grant_application/programs/scotland/</a:t>
            </a:r>
            <a:endParaRPr lang="en-US" altLang="ja-JP" sz="1400" dirty="0"/>
          </a:p>
          <a:p>
            <a:r>
              <a:rPr lang="ja-JP" altLang="en-US" dirty="0"/>
              <a:t>専用の申請フォームがございます。</a:t>
            </a:r>
            <a:endParaRPr lang="en-US" altLang="ja-JP" dirty="0"/>
          </a:p>
          <a:p>
            <a:pPr marL="457200" lvl="1" indent="0">
              <a:buNone/>
            </a:pPr>
            <a:r>
              <a:rPr lang="ja-JP" altLang="en-US" dirty="0"/>
              <a:t>フォーム記載事項　</a:t>
            </a:r>
            <a:r>
              <a:rPr lang="en-US" altLang="ja-JP" dirty="0"/>
              <a:t>【</a:t>
            </a:r>
            <a:r>
              <a:rPr lang="ja-JP" altLang="en-US" dirty="0"/>
              <a:t>別紙１参照</a:t>
            </a:r>
            <a:r>
              <a:rPr lang="en-US" altLang="ja-JP" dirty="0"/>
              <a:t>】</a:t>
            </a:r>
            <a:br>
              <a:rPr lang="en-US" altLang="ja-JP" dirty="0"/>
            </a:br>
            <a:r>
              <a:rPr lang="ja-JP" altLang="en-US" dirty="0"/>
              <a:t>・登録するメールアドレス</a:t>
            </a:r>
            <a:endParaRPr lang="en-US" altLang="ja-JP" dirty="0"/>
          </a:p>
          <a:p>
            <a:pPr marL="457200" lvl="1" indent="0">
              <a:buNone/>
            </a:pPr>
            <a:r>
              <a:rPr lang="ja-JP" altLang="en-US" dirty="0"/>
              <a:t>・法人種別・名称、住所や決算総額などの情報</a:t>
            </a:r>
            <a:endParaRPr lang="en-US" altLang="ja-JP" dirty="0"/>
          </a:p>
          <a:p>
            <a:pPr marL="457200" lvl="1" indent="0">
              <a:buNone/>
            </a:pPr>
            <a:r>
              <a:rPr lang="ja-JP" altLang="en-US" dirty="0"/>
              <a:t>・事業の期間（最大３年）、支払いの希望日</a:t>
            </a:r>
            <a:endParaRPr lang="en-US" altLang="ja-JP" dirty="0"/>
          </a:p>
          <a:p>
            <a:pPr marL="457200" lvl="1" indent="0">
              <a:buNone/>
            </a:pPr>
            <a:r>
              <a:rPr lang="ja-JP" altLang="en-US" dirty="0"/>
              <a:t>・担当者情報</a:t>
            </a:r>
            <a:endParaRPr lang="en-US" altLang="ja-JP" dirty="0"/>
          </a:p>
          <a:p>
            <a:pPr marL="457200" lvl="1" indent="0">
              <a:buNone/>
            </a:pPr>
            <a:r>
              <a:rPr lang="ja-JP" altLang="en-US" dirty="0"/>
              <a:t>・事業の成果として学会発表や社内報を予定するのであれば、この情報</a:t>
            </a:r>
            <a:endParaRPr lang="en-US" altLang="ja-JP" dirty="0"/>
          </a:p>
          <a:p>
            <a:pPr marL="457200" lvl="1" indent="0">
              <a:buNone/>
            </a:pPr>
            <a:r>
              <a:rPr lang="ja-JP" altLang="en-US" dirty="0"/>
              <a:t>・事業額（全事業期間）</a:t>
            </a:r>
            <a:endParaRPr lang="en-US" altLang="ja-JP" dirty="0"/>
          </a:p>
          <a:p>
            <a:pPr marL="457200" lvl="1" indent="0">
              <a:buNone/>
            </a:pPr>
            <a:r>
              <a:rPr lang="ja-JP" altLang="en-US" dirty="0"/>
              <a:t>・</a:t>
            </a:r>
            <a:r>
              <a:rPr lang="en-US" altLang="ja-JP" dirty="0"/>
              <a:t>CANPAN</a:t>
            </a:r>
            <a:r>
              <a:rPr lang="ja-JP" altLang="en-US" dirty="0"/>
              <a:t>団体</a:t>
            </a:r>
            <a:r>
              <a:rPr lang="en-US" altLang="ja-JP" dirty="0"/>
              <a:t>ID</a:t>
            </a:r>
            <a:r>
              <a:rPr lang="ja-JP" altLang="en-US" dirty="0"/>
              <a:t>　等</a:t>
            </a:r>
            <a:endParaRPr lang="en-US" altLang="ja-JP" dirty="0"/>
          </a:p>
          <a:p>
            <a:pPr marL="0" indent="0">
              <a:buNone/>
            </a:pPr>
            <a:endParaRPr lang="en-US" altLang="ja-JP" dirty="0"/>
          </a:p>
          <a:p>
            <a:r>
              <a:rPr lang="ja-JP" altLang="en-US" u="sng" dirty="0">
                <a:solidFill>
                  <a:srgbClr val="FF0000"/>
                </a:solidFill>
              </a:rPr>
              <a:t>フォームを提出すると、申請内容の控えが届きます。</a:t>
            </a:r>
            <a:endParaRPr lang="en-US" altLang="ja-JP" u="sng" dirty="0">
              <a:solidFill>
                <a:srgbClr val="FF0000"/>
              </a:solidFill>
            </a:endParaRPr>
          </a:p>
          <a:p>
            <a:r>
              <a:rPr lang="ja-JP" altLang="en-US" dirty="0"/>
              <a:t>提出したにも関わらず控えを受信しない場合、問い合わせください。</a:t>
            </a:r>
            <a:endParaRPr lang="en-US" altLang="ja-JP" dirty="0"/>
          </a:p>
          <a:p>
            <a:r>
              <a:rPr lang="ja-JP" altLang="en-US" dirty="0"/>
              <a:t>フォームで申請した事業額や期間は、審査の過程において変更をいただく場合がございます。</a:t>
            </a:r>
            <a:br>
              <a:rPr lang="en-US" altLang="ja-JP" dirty="0"/>
            </a:br>
            <a:r>
              <a:rPr lang="ja-JP" altLang="en-US" dirty="0"/>
              <a:t>見込みで記載いただいて、差し支えございません。</a:t>
            </a:r>
            <a:endParaRPr lang="en-US" altLang="ja-JP" dirty="0"/>
          </a:p>
        </p:txBody>
      </p:sp>
    </p:spTree>
    <p:extLst>
      <p:ext uri="{BB962C8B-B14F-4D97-AF65-F5344CB8AC3E}">
        <p14:creationId xmlns:p14="http://schemas.microsoft.com/office/powerpoint/2010/main" val="13251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B86AA7CF-4AA1-4988-83D7-6FC33D5FAE76}"/>
              </a:ext>
            </a:extLst>
          </p:cNvPr>
          <p:cNvSpPr>
            <a:spLocks noGrp="1"/>
          </p:cNvSpPr>
          <p:nvPr>
            <p:ph type="title"/>
          </p:nvPr>
        </p:nvSpPr>
        <p:spPr/>
        <p:txBody>
          <a:bodyPr/>
          <a:lstStyle/>
          <a:p>
            <a:r>
              <a:rPr kumimoji="1" lang="ja-JP" altLang="en-US" dirty="0"/>
              <a:t>審査スキーム</a:t>
            </a:r>
          </a:p>
        </p:txBody>
      </p:sp>
      <p:sp>
        <p:nvSpPr>
          <p:cNvPr id="4" name="コンテンツ プレースホルダー 3">
            <a:extLst>
              <a:ext uri="{FF2B5EF4-FFF2-40B4-BE49-F238E27FC236}">
                <a16:creationId xmlns:a16="http://schemas.microsoft.com/office/drawing/2014/main" id="{326131BE-1902-447B-9191-862B530A41C6}"/>
              </a:ext>
            </a:extLst>
          </p:cNvPr>
          <p:cNvSpPr>
            <a:spLocks noGrp="1"/>
          </p:cNvSpPr>
          <p:nvPr>
            <p:ph idx="1"/>
          </p:nvPr>
        </p:nvSpPr>
        <p:spPr>
          <a:xfrm>
            <a:off x="827336" y="1004168"/>
            <a:ext cx="8203303" cy="5370644"/>
          </a:xfrm>
        </p:spPr>
        <p:txBody>
          <a:bodyPr/>
          <a:lstStyle/>
          <a:p>
            <a:r>
              <a:rPr lang="ja-JP" altLang="en-US" dirty="0"/>
              <a:t>日本</a:t>
            </a:r>
            <a:r>
              <a:rPr lang="en-US" altLang="ja-JP" dirty="0"/>
              <a:t>-</a:t>
            </a:r>
            <a:r>
              <a:rPr lang="ja-JP" altLang="en-US" dirty="0"/>
              <a:t>スコットランドの有識者によって構成される</a:t>
            </a:r>
            <a:r>
              <a:rPr lang="ja-JP" altLang="en-US" dirty="0">
                <a:solidFill>
                  <a:srgbClr val="FF0000"/>
                </a:solidFill>
              </a:rPr>
              <a:t>第３者委員会によるレビュー</a:t>
            </a:r>
            <a:r>
              <a:rPr lang="ja-JP" altLang="en-US" dirty="0"/>
              <a:t>と、</a:t>
            </a:r>
            <a:br>
              <a:rPr lang="en-US" altLang="ja-JP" dirty="0"/>
            </a:br>
            <a:r>
              <a:rPr lang="ja-JP" altLang="en-US" dirty="0">
                <a:solidFill>
                  <a:srgbClr val="FF0000"/>
                </a:solidFill>
              </a:rPr>
              <a:t>日本財団</a:t>
            </a:r>
            <a:r>
              <a:rPr lang="ja-JP" altLang="en-US" dirty="0"/>
              <a:t>（日本側）及びスコットランド開発公社（スコットランド側）</a:t>
            </a:r>
            <a:r>
              <a:rPr lang="ja-JP" altLang="en-US" dirty="0">
                <a:solidFill>
                  <a:srgbClr val="FF0000"/>
                </a:solidFill>
              </a:rPr>
              <a:t>の審査</a:t>
            </a:r>
            <a:br>
              <a:rPr lang="en-US" altLang="ja-JP" dirty="0">
                <a:solidFill>
                  <a:srgbClr val="FF0000"/>
                </a:solidFill>
              </a:rPr>
            </a:br>
            <a:r>
              <a:rPr lang="ja-JP" altLang="en-US" dirty="0"/>
              <a:t>を行います。（日本、スコットランド双方で採択される必要があります。）</a:t>
            </a:r>
            <a:endParaRPr lang="en-US" altLang="ja-JP" dirty="0"/>
          </a:p>
          <a:p>
            <a:r>
              <a:rPr lang="ja-JP" altLang="en-US" dirty="0"/>
              <a:t>日本財団及びスコットランド開発公社の審査は、第３者委員会によるレビューを踏まえて実施します。</a:t>
            </a:r>
            <a:endParaRPr lang="en-US" altLang="ja-JP" dirty="0"/>
          </a:p>
          <a:p>
            <a:r>
              <a:rPr kumimoji="1" lang="ja-JP" altLang="en-US" dirty="0"/>
              <a:t>第３者委員会のレビュー</a:t>
            </a:r>
            <a:r>
              <a:rPr lang="ja-JP" altLang="en-US" dirty="0"/>
              <a:t>のため、</a:t>
            </a:r>
            <a:r>
              <a:rPr kumimoji="1" lang="ja-JP" altLang="en-US" dirty="0"/>
              <a:t>必要な</a:t>
            </a:r>
            <a:r>
              <a:rPr kumimoji="1" lang="ja-JP" altLang="en-US" dirty="0">
                <a:solidFill>
                  <a:srgbClr val="FF0000"/>
                </a:solidFill>
              </a:rPr>
              <a:t>追加書類（</a:t>
            </a:r>
            <a:r>
              <a:rPr kumimoji="1" lang="en-US" altLang="ja-JP" dirty="0">
                <a:solidFill>
                  <a:srgbClr val="FF0000"/>
                </a:solidFill>
              </a:rPr>
              <a:t>FORM C</a:t>
            </a:r>
            <a:r>
              <a:rPr kumimoji="1" lang="ja-JP" altLang="en-US" dirty="0">
                <a:solidFill>
                  <a:srgbClr val="FF0000"/>
                </a:solidFill>
              </a:rPr>
              <a:t>）</a:t>
            </a:r>
            <a:r>
              <a:rPr kumimoji="1" lang="ja-JP" altLang="en-US" dirty="0"/>
              <a:t>を作成いただきます（〆きりは、７月１３日を予定しています）。</a:t>
            </a:r>
            <a:endParaRPr kumimoji="1" lang="en-US" altLang="ja-JP" dirty="0"/>
          </a:p>
          <a:p>
            <a:r>
              <a:rPr lang="ja-JP" altLang="en-US" dirty="0"/>
              <a:t>委員会の委員や開催日時に関する問い合わせには、お答えできませんのでご了承ください。</a:t>
            </a:r>
          </a:p>
          <a:p>
            <a:pPr marL="0" indent="0">
              <a:spcBef>
                <a:spcPts val="2400"/>
              </a:spcBef>
              <a:buNone/>
            </a:pPr>
            <a:r>
              <a:rPr kumimoji="1" lang="ja-JP" altLang="en-US" dirty="0"/>
              <a:t>＜追加書類について＞</a:t>
            </a:r>
            <a:endParaRPr kumimoji="1" lang="en-US" altLang="ja-JP" dirty="0"/>
          </a:p>
          <a:p>
            <a:r>
              <a:rPr lang="ja-JP" altLang="en-US" dirty="0"/>
              <a:t>英語にて、所定の様式に記入いただきます。</a:t>
            </a:r>
            <a:endParaRPr lang="en-US" altLang="ja-JP" dirty="0"/>
          </a:p>
          <a:p>
            <a:r>
              <a:rPr lang="ja-JP" altLang="en-US" dirty="0"/>
              <a:t>提出にあたって、スコットランド側のパートナーを確定させて応募ください。</a:t>
            </a:r>
            <a:endParaRPr kumimoji="1" lang="en-US" altLang="ja-JP" dirty="0"/>
          </a:p>
          <a:p>
            <a:endParaRPr kumimoji="1" lang="ja-JP" altLang="en-US" dirty="0"/>
          </a:p>
        </p:txBody>
      </p:sp>
      <p:sp>
        <p:nvSpPr>
          <p:cNvPr id="7" name="四角形: 角を丸くする 6">
            <a:extLst>
              <a:ext uri="{FF2B5EF4-FFF2-40B4-BE49-F238E27FC236}">
                <a16:creationId xmlns:a16="http://schemas.microsoft.com/office/drawing/2014/main" id="{6991A3B2-736C-4DEA-A89D-C74FCB62590E}"/>
              </a:ext>
            </a:extLst>
          </p:cNvPr>
          <p:cNvSpPr/>
          <p:nvPr/>
        </p:nvSpPr>
        <p:spPr>
          <a:xfrm>
            <a:off x="2304057" y="5363332"/>
            <a:ext cx="1727200" cy="4791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Form C</a:t>
            </a:r>
            <a:r>
              <a:rPr kumimoji="1" lang="ja-JP" altLang="en-US" dirty="0"/>
              <a:t>提出</a:t>
            </a:r>
          </a:p>
        </p:txBody>
      </p:sp>
      <p:sp>
        <p:nvSpPr>
          <p:cNvPr id="9" name="四角形: 角を丸くする 8">
            <a:extLst>
              <a:ext uri="{FF2B5EF4-FFF2-40B4-BE49-F238E27FC236}">
                <a16:creationId xmlns:a16="http://schemas.microsoft.com/office/drawing/2014/main" id="{94A8148A-AA6F-4F62-9F5D-D7C577D8DB12}"/>
              </a:ext>
            </a:extLst>
          </p:cNvPr>
          <p:cNvSpPr/>
          <p:nvPr/>
        </p:nvSpPr>
        <p:spPr>
          <a:xfrm>
            <a:off x="4038309" y="5919491"/>
            <a:ext cx="1920240" cy="479192"/>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第</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者委員会レビュー</a:t>
            </a:r>
          </a:p>
        </p:txBody>
      </p:sp>
      <p:cxnSp>
        <p:nvCxnSpPr>
          <p:cNvPr id="17" name="コネクタ: カギ線 16">
            <a:extLst>
              <a:ext uri="{FF2B5EF4-FFF2-40B4-BE49-F238E27FC236}">
                <a16:creationId xmlns:a16="http://schemas.microsoft.com/office/drawing/2014/main" id="{B85C8AF7-9F5C-4306-81DB-5B3106F4D112}"/>
              </a:ext>
            </a:extLst>
          </p:cNvPr>
          <p:cNvCxnSpPr>
            <a:stCxn id="7" idx="2"/>
            <a:endCxn id="9" idx="1"/>
          </p:cNvCxnSpPr>
          <p:nvPr/>
        </p:nvCxnSpPr>
        <p:spPr>
          <a:xfrm rot="16200000" flipH="1">
            <a:off x="3444702" y="5565479"/>
            <a:ext cx="316563" cy="870652"/>
          </a:xfrm>
          <a:prstGeom prst="bent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9" name="コネクタ: カギ線 18">
            <a:extLst>
              <a:ext uri="{FF2B5EF4-FFF2-40B4-BE49-F238E27FC236}">
                <a16:creationId xmlns:a16="http://schemas.microsoft.com/office/drawing/2014/main" id="{2AFED586-129A-4649-8709-ADACE7C7D1E0}"/>
              </a:ext>
            </a:extLst>
          </p:cNvPr>
          <p:cNvCxnSpPr>
            <a:stCxn id="9" idx="0"/>
          </p:cNvCxnSpPr>
          <p:nvPr/>
        </p:nvCxnSpPr>
        <p:spPr>
          <a:xfrm rot="5400000" flipH="1" flipV="1">
            <a:off x="5149045" y="5452313"/>
            <a:ext cx="316563" cy="617794"/>
          </a:xfrm>
          <a:prstGeom prst="bentConnector2">
            <a:avLst/>
          </a:prstGeom>
          <a:ln w="571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0EF9D4FB-3ACF-40C1-B434-D5BBD582295B}"/>
              </a:ext>
            </a:extLst>
          </p:cNvPr>
          <p:cNvSpPr txBox="1"/>
          <p:nvPr/>
        </p:nvSpPr>
        <p:spPr>
          <a:xfrm>
            <a:off x="5606606" y="5422945"/>
            <a:ext cx="1664638" cy="430887"/>
          </a:xfrm>
          <a:prstGeom prst="rect">
            <a:avLst/>
          </a:prstGeom>
          <a:noFill/>
        </p:spPr>
        <p:txBody>
          <a:bodyPr wrap="square" rtlCol="0">
            <a:spAutoFit/>
          </a:bodyPr>
          <a:lstStyle/>
          <a:p>
            <a:pPr algn="r"/>
            <a:r>
              <a:rPr kumimoji="1" lang="ja-JP" altLang="en-US" sz="1100" dirty="0">
                <a:latin typeface="Meiryo UI" panose="020B0604030504040204" pitchFamily="50" charset="-128"/>
                <a:ea typeface="Meiryo UI" panose="020B0604030504040204" pitchFamily="50" charset="-128"/>
                <a:cs typeface="Meiryo UI" panose="020B0604030504040204" pitchFamily="50" charset="-128"/>
              </a:rPr>
              <a:t>日本財団における審査へ</a:t>
            </a:r>
            <a:endParaRPr kumimoji="1" lang="en-US" altLang="ja-JP" sz="1100" dirty="0">
              <a:latin typeface="Meiryo UI" panose="020B0604030504040204" pitchFamily="50" charset="-128"/>
              <a:ea typeface="Meiryo UI" panose="020B0604030504040204" pitchFamily="50" charset="-128"/>
              <a:cs typeface="Meiryo UI" panose="020B0604030504040204" pitchFamily="50" charset="-128"/>
            </a:endParaRPr>
          </a:p>
          <a:p>
            <a:pPr algn="r"/>
            <a:r>
              <a:rPr lang="ja-JP" altLang="en-US" sz="1100" dirty="0">
                <a:latin typeface="Meiryo UI" panose="020B0604030504040204" pitchFamily="50" charset="-128"/>
                <a:ea typeface="Meiryo UI" panose="020B0604030504040204" pitchFamily="50" charset="-128"/>
                <a:cs typeface="Meiryo UI" panose="020B0604030504040204" pitchFamily="50" charset="-128"/>
              </a:rPr>
              <a:t>反映</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092648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D0E9DFF-F09E-4804-B44F-6ABA83F5335C}"/>
              </a:ext>
            </a:extLst>
          </p:cNvPr>
          <p:cNvSpPr>
            <a:spLocks noGrp="1"/>
          </p:cNvSpPr>
          <p:nvPr>
            <p:ph type="title"/>
          </p:nvPr>
        </p:nvSpPr>
        <p:spPr/>
        <p:txBody>
          <a:bodyPr/>
          <a:lstStyle/>
          <a:p>
            <a:r>
              <a:rPr kumimoji="1" lang="ja-JP" altLang="en-US" dirty="0"/>
              <a:t>よくある質問</a:t>
            </a:r>
            <a:r>
              <a:rPr lang="ja-JP" altLang="en-US" dirty="0"/>
              <a:t>（</a:t>
            </a:r>
            <a:r>
              <a:rPr lang="en-US" altLang="ja-JP" dirty="0"/>
              <a:t>1/2</a:t>
            </a:r>
            <a:r>
              <a:rPr lang="ja-JP" altLang="en-US" dirty="0"/>
              <a:t>）</a:t>
            </a:r>
            <a:endParaRPr kumimoji="1" lang="ja-JP" altLang="en-US" dirty="0"/>
          </a:p>
        </p:txBody>
      </p:sp>
      <p:graphicFrame>
        <p:nvGraphicFramePr>
          <p:cNvPr id="7" name="表 6">
            <a:extLst>
              <a:ext uri="{FF2B5EF4-FFF2-40B4-BE49-F238E27FC236}">
                <a16:creationId xmlns:a16="http://schemas.microsoft.com/office/drawing/2014/main" id="{EE366A8C-E67D-486B-9807-9706ACD73B83}"/>
              </a:ext>
            </a:extLst>
          </p:cNvPr>
          <p:cNvGraphicFramePr>
            <a:graphicFrameLocks noGrp="1"/>
          </p:cNvGraphicFramePr>
          <p:nvPr>
            <p:extLst>
              <p:ext uri="{D42A27DB-BD31-4B8C-83A1-F6EECF244321}">
                <p14:modId xmlns:p14="http://schemas.microsoft.com/office/powerpoint/2010/main" val="1986890278"/>
              </p:ext>
            </p:extLst>
          </p:nvPr>
        </p:nvGraphicFramePr>
        <p:xfrm>
          <a:off x="834389" y="1259634"/>
          <a:ext cx="8234966" cy="4815840"/>
        </p:xfrm>
        <a:graphic>
          <a:graphicData uri="http://schemas.openxmlformats.org/drawingml/2006/table">
            <a:tbl>
              <a:tblPr firstRow="1" bandRow="1">
                <a:tableStyleId>{5C22544A-7EE6-4342-B048-85BDC9FD1C3A}</a:tableStyleId>
              </a:tblPr>
              <a:tblGrid>
                <a:gridCol w="481480">
                  <a:extLst>
                    <a:ext uri="{9D8B030D-6E8A-4147-A177-3AD203B41FA5}">
                      <a16:colId xmlns:a16="http://schemas.microsoft.com/office/drawing/2014/main" val="2210333069"/>
                    </a:ext>
                  </a:extLst>
                </a:gridCol>
                <a:gridCol w="7753486">
                  <a:extLst>
                    <a:ext uri="{9D8B030D-6E8A-4147-A177-3AD203B41FA5}">
                      <a16:colId xmlns:a16="http://schemas.microsoft.com/office/drawing/2014/main" val="484685154"/>
                    </a:ext>
                  </a:extLst>
                </a:gridCol>
              </a:tblGrid>
              <a:tr h="4637315">
                <a:tc>
                  <a:txBody>
                    <a:bodyPr/>
                    <a:lstStyle/>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pPr>
                        <a:spcBef>
                          <a:spcPts val="1200"/>
                        </a:spcBef>
                      </a:pP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pPr>
                        <a:spcBef>
                          <a:spcPts val="1200"/>
                        </a:spcBef>
                      </a:pP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pPr>
                        <a:spcBef>
                          <a:spcPts val="1200"/>
                        </a:spcBef>
                      </a:pP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pPr>
                        <a:spcBef>
                          <a:spcPts val="1200"/>
                        </a:spcBef>
                      </a:pP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txBody>
                  <a:tcPr>
                    <a:lnR w="12700" cap="flat" cmpd="sng" algn="ctr">
                      <a:solidFill>
                        <a:schemeClr val="tx1"/>
                      </a:solidFill>
                      <a:prstDash val="solid"/>
                      <a:round/>
                      <a:headEnd type="none" w="med" len="med"/>
                      <a:tailEnd type="none" w="med" len="med"/>
                    </a:lnR>
                    <a:noFill/>
                  </a:tcPr>
                </a:tc>
                <a:tc>
                  <a:txBody>
                    <a:bodyPr/>
                    <a:lstStyle/>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日本財団の助成は、公益法人でなくても可能か。</a:t>
                      </a:r>
                    </a:p>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本プログラムは、私企業でも可能です。</a:t>
                      </a:r>
                    </a:p>
                    <a:p>
                      <a:pPr>
                        <a:spcBef>
                          <a:spcPts val="1200"/>
                        </a:spcBef>
                      </a:pP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日本側として、複数の事業者で共同して研究開発を行うことができるか。</a:t>
                      </a:r>
                    </a:p>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できます。ただし、助成契約は弊財団と単一法人との契約としています。よって、複数の助成契約を結ぶか、代表の１法人との契約を結ぶかとしております。</a:t>
                      </a:r>
                    </a:p>
                    <a:p>
                      <a:pPr>
                        <a:spcBef>
                          <a:spcPts val="1200"/>
                        </a:spcBef>
                      </a:pP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同じ法人内の別の事業所でも申請ができるか。</a:t>
                      </a:r>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できます。別の提案の場合、別個申請いただいて問題ございません。</a:t>
                      </a:r>
                    </a:p>
                    <a:p>
                      <a:pPr>
                        <a:spcBef>
                          <a:spcPts val="1200"/>
                        </a:spcBef>
                      </a:pP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ほかの助成金を受けても良いか。</a:t>
                      </a:r>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国庫補助金、他の公営競技（競輪、競馬など）や宝くじ、</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toto</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などの補助金を受ける事業は申請できません。地方自治体の補助・助成金、企業等からの協賛金は受けることができます</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t>
                      </a:r>
                    </a:p>
                    <a:p>
                      <a:pPr>
                        <a:spcBef>
                          <a:spcPts val="1200"/>
                        </a:spcBef>
                      </a:pP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技術開発の結果得られた知的財産や工業所有権は開発者に帰属するか。</a:t>
                      </a:r>
                    </a:p>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帰属いたします。ただし、事業終了後</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5</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年間は、譲渡等について弊財団に事前に相談が必要となります。</a:t>
                      </a:r>
                    </a:p>
                    <a:p>
                      <a:endPar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007258775"/>
                  </a:ext>
                </a:extLst>
              </a:tr>
            </a:tbl>
          </a:graphicData>
        </a:graphic>
      </p:graphicFrame>
    </p:spTree>
    <p:extLst>
      <p:ext uri="{BB962C8B-B14F-4D97-AF65-F5344CB8AC3E}">
        <p14:creationId xmlns:p14="http://schemas.microsoft.com/office/powerpoint/2010/main" val="2631060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12FD82AF-DC29-4498-A0B6-59FE31D0FED3}"/>
              </a:ext>
            </a:extLst>
          </p:cNvPr>
          <p:cNvSpPr>
            <a:spLocks noGrp="1"/>
          </p:cNvSpPr>
          <p:nvPr>
            <p:ph type="title"/>
          </p:nvPr>
        </p:nvSpPr>
        <p:spPr/>
        <p:txBody>
          <a:bodyPr/>
          <a:lstStyle/>
          <a:p>
            <a:r>
              <a:rPr lang="ja-JP" altLang="en-US" dirty="0"/>
              <a:t>よくある質問（</a:t>
            </a:r>
            <a:r>
              <a:rPr lang="en-US" altLang="ja-JP" dirty="0"/>
              <a:t>2/2</a:t>
            </a:r>
            <a:r>
              <a:rPr lang="ja-JP" altLang="en-US" dirty="0"/>
              <a:t>）</a:t>
            </a:r>
            <a:endParaRPr kumimoji="1" lang="ja-JP" altLang="en-US" dirty="0"/>
          </a:p>
        </p:txBody>
      </p:sp>
      <p:graphicFrame>
        <p:nvGraphicFramePr>
          <p:cNvPr id="11" name="表 10">
            <a:extLst>
              <a:ext uri="{FF2B5EF4-FFF2-40B4-BE49-F238E27FC236}">
                <a16:creationId xmlns:a16="http://schemas.microsoft.com/office/drawing/2014/main" id="{B07B0F6C-E3B2-452C-A2AA-D649684778A9}"/>
              </a:ext>
            </a:extLst>
          </p:cNvPr>
          <p:cNvGraphicFramePr>
            <a:graphicFrameLocks noGrp="1"/>
          </p:cNvGraphicFramePr>
          <p:nvPr>
            <p:extLst>
              <p:ext uri="{D42A27DB-BD31-4B8C-83A1-F6EECF244321}">
                <p14:modId xmlns:p14="http://schemas.microsoft.com/office/powerpoint/2010/main" val="3612787156"/>
              </p:ext>
            </p:extLst>
          </p:nvPr>
        </p:nvGraphicFramePr>
        <p:xfrm>
          <a:off x="834389" y="923591"/>
          <a:ext cx="8234966" cy="4815840"/>
        </p:xfrm>
        <a:graphic>
          <a:graphicData uri="http://schemas.openxmlformats.org/drawingml/2006/table">
            <a:tbl>
              <a:tblPr firstRow="1" bandRow="1">
                <a:tableStyleId>{5C22544A-7EE6-4342-B048-85BDC9FD1C3A}</a:tableStyleId>
              </a:tblPr>
              <a:tblGrid>
                <a:gridCol w="481480">
                  <a:extLst>
                    <a:ext uri="{9D8B030D-6E8A-4147-A177-3AD203B41FA5}">
                      <a16:colId xmlns:a16="http://schemas.microsoft.com/office/drawing/2014/main" val="2210333069"/>
                    </a:ext>
                  </a:extLst>
                </a:gridCol>
                <a:gridCol w="7753486">
                  <a:extLst>
                    <a:ext uri="{9D8B030D-6E8A-4147-A177-3AD203B41FA5}">
                      <a16:colId xmlns:a16="http://schemas.microsoft.com/office/drawing/2014/main" val="484685154"/>
                    </a:ext>
                  </a:extLst>
                </a:gridCol>
              </a:tblGrid>
              <a:tr h="3844213">
                <a:tc>
                  <a:txBody>
                    <a:bodyPr/>
                    <a:lstStyle/>
                    <a:p>
                      <a:pPr>
                        <a:spcBef>
                          <a:spcPts val="1200"/>
                        </a:spcBef>
                      </a:pP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pPr>
                        <a:spcBef>
                          <a:spcPts val="1200"/>
                        </a:spcBef>
                      </a:pP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pPr>
                        <a:spcBef>
                          <a:spcPts val="1200"/>
                        </a:spcBef>
                      </a:pP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pPr>
                        <a:spcBef>
                          <a:spcPts val="1200"/>
                        </a:spcBef>
                      </a:pP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pPr>
                        <a:spcBef>
                          <a:spcPts val="1200"/>
                        </a:spcBef>
                      </a:pP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Q</a:t>
                      </a:r>
                    </a:p>
                    <a:p>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txBody>
                  <a:tcPr>
                    <a:lnR w="12700" cap="flat" cmpd="sng" algn="ctr">
                      <a:solidFill>
                        <a:schemeClr val="tx1"/>
                      </a:solidFill>
                      <a:prstDash val="solid"/>
                      <a:round/>
                      <a:headEnd type="none" w="med" len="med"/>
                      <a:tailEnd type="none" w="med" len="med"/>
                    </a:lnR>
                    <a:noFill/>
                  </a:tcPr>
                </a:tc>
                <a:tc>
                  <a:txBody>
                    <a:bodyPr/>
                    <a:lstStyle/>
                    <a:p>
                      <a:pPr>
                        <a:spcBef>
                          <a:spcPts val="1200"/>
                        </a:spcBef>
                      </a:pP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研究の一部又は全部を委託できるか。</a:t>
                      </a:r>
                    </a:p>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一部の委託は可能です。ただし、事業の殆どが委託となる場合において、委託はできません。</a:t>
                      </a:r>
                    </a:p>
                    <a:p>
                      <a:pPr>
                        <a:spcBef>
                          <a:spcPts val="1200"/>
                        </a:spcBef>
                      </a:pP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申請後、スコットランド側とのパートナーが見つからず、申請を取り下げることはできるか。</a:t>
                      </a:r>
                    </a:p>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原則、不採択扱いとしております。ただし、不採択となった案件の公表は原則として行っておりません。また、他の助成事業への申請にかかる不利益はございません。</a:t>
                      </a:r>
                    </a:p>
                    <a:p>
                      <a:pPr>
                        <a:spcBef>
                          <a:spcPts val="1200"/>
                        </a:spcBef>
                      </a:pP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申請後、共同で研究を行う事業者を追加できるか。</a:t>
                      </a:r>
                    </a:p>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共同にて研究を行う事業者の追加は可能です。</a:t>
                      </a:r>
                    </a:p>
                    <a:p>
                      <a:pPr>
                        <a:spcBef>
                          <a:spcPts val="1200"/>
                        </a:spcBef>
                      </a:pP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申請をした場合、必ず追加資料（</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Form C</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）を提出し、審査を受けなければならないか。</a:t>
                      </a:r>
                    </a:p>
                    <a:p>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Form C</a:t>
                      </a:r>
                      <a:r>
                        <a:rPr kumimoji="1" lang="ja-JP" altLang="en-US" sz="1800" b="0" dirty="0" err="1">
                          <a:solidFill>
                            <a:schemeClr val="accent1"/>
                          </a:solidFill>
                          <a:latin typeface="Meiryo UI" panose="020B0604030504040204" pitchFamily="50" charset="-128"/>
                          <a:ea typeface="Meiryo UI" panose="020B0604030504040204" pitchFamily="50" charset="-128"/>
                          <a:cs typeface="Meiryo UI" panose="020B0604030504040204" pitchFamily="50" charset="-128"/>
                        </a:rPr>
                        <a:t>の提</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出は、採択に当たって必須です。</a:t>
                      </a:r>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p>
                      <a:pPr>
                        <a:spcBef>
                          <a:spcPts val="1200"/>
                        </a:spcBef>
                      </a:pP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最大</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年の事業を年度ごとで契約するとのことだが、</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2018</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9</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月に研究開発を開始したとして、事業終了日は</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2021</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3</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月末までとなるのか。</a:t>
                      </a:r>
                    </a:p>
                    <a:p>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いいえ、最長で</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2021</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年</a:t>
                      </a:r>
                      <a:r>
                        <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8</a:t>
                      </a:r>
                      <a:r>
                        <a:rPr kumimoji="1" lang="ja-JP" altLang="en-US"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rPr>
                        <a:t>月末までとなります。</a:t>
                      </a:r>
                      <a:endParaRPr kumimoji="1" lang="en-US" altLang="ja-JP" sz="1800" b="0" dirty="0">
                        <a:solidFill>
                          <a:schemeClr val="accent1"/>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4007258775"/>
                  </a:ext>
                </a:extLst>
              </a:tr>
            </a:tbl>
          </a:graphicData>
        </a:graphic>
      </p:graphicFrame>
    </p:spTree>
    <p:extLst>
      <p:ext uri="{BB962C8B-B14F-4D97-AF65-F5344CB8AC3E}">
        <p14:creationId xmlns:p14="http://schemas.microsoft.com/office/powerpoint/2010/main" val="2438243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AC750184-B348-4B8B-966C-F53C372D7468}"/>
              </a:ext>
            </a:extLst>
          </p:cNvPr>
          <p:cNvSpPr>
            <a:spLocks noGrp="1"/>
          </p:cNvSpPr>
          <p:nvPr>
            <p:ph type="title"/>
          </p:nvPr>
        </p:nvSpPr>
        <p:spPr/>
        <p:txBody>
          <a:bodyPr/>
          <a:lstStyle/>
          <a:p>
            <a:r>
              <a:rPr lang="ja-JP" altLang="en-US" dirty="0"/>
              <a:t>募集ページ、問い合わせ先</a:t>
            </a:r>
            <a:endParaRPr kumimoji="1" lang="ja-JP" altLang="en-US" dirty="0"/>
          </a:p>
        </p:txBody>
      </p:sp>
      <p:sp>
        <p:nvSpPr>
          <p:cNvPr id="4" name="コンテンツ プレースホルダー 3">
            <a:extLst>
              <a:ext uri="{FF2B5EF4-FFF2-40B4-BE49-F238E27FC236}">
                <a16:creationId xmlns:a16="http://schemas.microsoft.com/office/drawing/2014/main" id="{E70AA16F-88B0-4CCA-B5BD-4D18C6FCF713}"/>
              </a:ext>
            </a:extLst>
          </p:cNvPr>
          <p:cNvSpPr>
            <a:spLocks noGrp="1"/>
          </p:cNvSpPr>
          <p:nvPr>
            <p:ph idx="1"/>
          </p:nvPr>
        </p:nvSpPr>
        <p:spPr>
          <a:xfrm>
            <a:off x="827336" y="983848"/>
            <a:ext cx="8203303" cy="5370644"/>
          </a:xfrm>
        </p:spPr>
        <p:txBody>
          <a:bodyPr/>
          <a:lstStyle/>
          <a:p>
            <a:r>
              <a:rPr kumimoji="1" lang="ja-JP" altLang="en-US" b="1" dirty="0"/>
              <a:t>日本財団における助成事業案内及び申請ページ</a:t>
            </a:r>
            <a:endParaRPr kumimoji="1" lang="en-US" altLang="ja-JP" b="1" dirty="0"/>
          </a:p>
          <a:p>
            <a:pPr marL="0" indent="0">
              <a:buNone/>
            </a:pPr>
            <a:r>
              <a:rPr lang="en-US" altLang="ja-JP" sz="1400" dirty="0">
                <a:hlinkClick r:id="rId2"/>
              </a:rPr>
              <a:t>https://www.nippon-foundation.or.jp/what/grant_application/programs/scotland/</a:t>
            </a:r>
            <a:endParaRPr lang="en-US" altLang="ja-JP" sz="1400" dirty="0"/>
          </a:p>
          <a:p>
            <a:pPr marL="0" indent="0">
              <a:buNone/>
            </a:pPr>
            <a:r>
              <a:rPr lang="ja-JP" altLang="en-US" sz="1400" dirty="0"/>
              <a:t>＊</a:t>
            </a:r>
            <a:r>
              <a:rPr lang="en-US" altLang="ja-JP" sz="1400" dirty="0"/>
              <a:t>google</a:t>
            </a:r>
            <a:r>
              <a:rPr lang="ja-JP" altLang="en-US" sz="1400" dirty="0"/>
              <a:t>等のサーチエンジンにて「海洋開発　助成」で検索で、表示されます</a:t>
            </a:r>
            <a:endParaRPr lang="en-US" altLang="ja-JP" sz="1400" dirty="0"/>
          </a:p>
          <a:p>
            <a:pPr marL="0" indent="0">
              <a:buNone/>
            </a:pPr>
            <a:r>
              <a:rPr lang="ja-JP" altLang="en-US" sz="1400" dirty="0"/>
              <a:t>＊最新の情報更新は、こちらのページにていたします</a:t>
            </a:r>
            <a:endParaRPr lang="en-US" altLang="ja-JP" sz="1400" dirty="0"/>
          </a:p>
          <a:p>
            <a:pPr marL="0" indent="0">
              <a:buNone/>
            </a:pPr>
            <a:endParaRPr lang="en-US" altLang="ja-JP" sz="1400" dirty="0"/>
          </a:p>
          <a:p>
            <a:pPr lvl="0"/>
            <a:r>
              <a:rPr lang="ja-JP" altLang="en-US" b="1" dirty="0">
                <a:solidFill>
                  <a:srgbClr val="5B9BD5"/>
                </a:solidFill>
              </a:rPr>
              <a:t>スコットランドサイドにおける募集ページ（</a:t>
            </a:r>
            <a:r>
              <a:rPr lang="en-US" altLang="ja-JP" b="1" dirty="0">
                <a:solidFill>
                  <a:srgbClr val="5B9BD5"/>
                </a:solidFill>
              </a:rPr>
              <a:t>5/15</a:t>
            </a:r>
            <a:r>
              <a:rPr lang="ja-JP" altLang="en-US" b="1" dirty="0">
                <a:solidFill>
                  <a:srgbClr val="5B9BD5"/>
                </a:solidFill>
              </a:rPr>
              <a:t>現在）</a:t>
            </a:r>
            <a:endParaRPr lang="en-US" altLang="ja-JP" b="1" dirty="0">
              <a:solidFill>
                <a:srgbClr val="5B9BD5"/>
              </a:solidFill>
            </a:endParaRPr>
          </a:p>
          <a:p>
            <a:pPr marL="0" lvl="0" indent="0">
              <a:buNone/>
            </a:pPr>
            <a:r>
              <a:rPr lang="en-US" altLang="ja-JP" sz="1400" dirty="0">
                <a:solidFill>
                  <a:srgbClr val="5B9BD5"/>
                </a:solidFill>
                <a:hlinkClick r:id="rId3"/>
              </a:rPr>
              <a:t>https://www.subseauk.com/9122/subsea-research-development-funding</a:t>
            </a:r>
            <a:endParaRPr lang="en-US" altLang="ja-JP" sz="1400" dirty="0">
              <a:solidFill>
                <a:srgbClr val="5B9BD5"/>
              </a:solidFill>
            </a:endParaRPr>
          </a:p>
          <a:p>
            <a:pPr marL="0" indent="0">
              <a:buNone/>
            </a:pPr>
            <a:endParaRPr lang="en-US" altLang="ja-JP" sz="1400" dirty="0"/>
          </a:p>
          <a:p>
            <a:pPr marL="0" indent="0">
              <a:buNone/>
            </a:pPr>
            <a:endParaRPr lang="en-US" altLang="ja-JP" sz="1400" dirty="0"/>
          </a:p>
          <a:p>
            <a:pPr marL="0" indent="0">
              <a:buNone/>
            </a:pPr>
            <a:r>
              <a:rPr lang="en-US" altLang="ja-JP" sz="1850" b="1" dirty="0"/>
              <a:t>&lt;</a:t>
            </a:r>
            <a:r>
              <a:rPr lang="ja-JP" altLang="en-US" sz="1850" b="1" dirty="0"/>
              <a:t>問い合わせ先</a:t>
            </a:r>
            <a:r>
              <a:rPr lang="en-US" altLang="ja-JP" sz="1850" b="1" dirty="0"/>
              <a:t>&gt;</a:t>
            </a:r>
          </a:p>
          <a:p>
            <a:pPr marL="0" indent="0">
              <a:buNone/>
            </a:pPr>
            <a:r>
              <a:rPr lang="zh-TW" altLang="en-US" sz="1850" dirty="0"/>
              <a:t>日本財団 海洋事業部 海洋開発人材育成推進室</a:t>
            </a:r>
            <a:endParaRPr lang="en-US" altLang="ja-JP" sz="1850" dirty="0"/>
          </a:p>
          <a:p>
            <a:pPr marL="0" indent="0">
              <a:buNone/>
            </a:pPr>
            <a:r>
              <a:rPr lang="ja-JP" altLang="en-US" sz="1850" dirty="0"/>
              <a:t>〒</a:t>
            </a:r>
            <a:r>
              <a:rPr lang="en-US" altLang="ja-JP" sz="1850" dirty="0"/>
              <a:t>107-8404</a:t>
            </a:r>
            <a:r>
              <a:rPr lang="ja-JP" altLang="en-US" sz="1850" dirty="0"/>
              <a:t>　東京都港区赤坂</a:t>
            </a:r>
            <a:r>
              <a:rPr lang="en-US" altLang="ja-JP" sz="1850" dirty="0"/>
              <a:t>1-2-2</a:t>
            </a:r>
          </a:p>
          <a:p>
            <a:pPr marL="0" indent="0">
              <a:buNone/>
            </a:pPr>
            <a:r>
              <a:rPr lang="en-US" altLang="zh-TW" sz="1850" dirty="0"/>
              <a:t>03-6229-2611</a:t>
            </a:r>
            <a:r>
              <a:rPr lang="zh-TW" altLang="en-US" sz="1850" dirty="0"/>
              <a:t>（平日</a:t>
            </a:r>
            <a:r>
              <a:rPr lang="en-US" altLang="zh-TW" sz="1850" dirty="0"/>
              <a:t>9:00</a:t>
            </a:r>
            <a:r>
              <a:rPr lang="zh-TW" altLang="en-US" sz="1850" dirty="0"/>
              <a:t>～</a:t>
            </a:r>
            <a:r>
              <a:rPr lang="en-US" altLang="zh-TW" sz="1850" dirty="0"/>
              <a:t>17:00</a:t>
            </a:r>
            <a:r>
              <a:rPr lang="zh-TW" altLang="en-US" sz="1850" dirty="0"/>
              <a:t>）</a:t>
            </a:r>
            <a:r>
              <a:rPr lang="en-US" altLang="zh-TW" sz="1850" dirty="0"/>
              <a:t>/ FAX 03-6229-2626</a:t>
            </a:r>
            <a:endParaRPr lang="zh-TW" altLang="en-US" sz="1850" dirty="0"/>
          </a:p>
          <a:p>
            <a:pPr marL="0" indent="0">
              <a:buNone/>
            </a:pPr>
            <a:r>
              <a:rPr lang="en-US" altLang="zh-TW" sz="1850" dirty="0">
                <a:hlinkClick r:id="rId4"/>
              </a:rPr>
              <a:t>ocean_innovator@ps.nippon-foundation.or.jp</a:t>
            </a:r>
            <a:endParaRPr lang="en-US" altLang="ja-JP" sz="1850" dirty="0"/>
          </a:p>
        </p:txBody>
      </p:sp>
    </p:spTree>
    <p:extLst>
      <p:ext uri="{BB962C8B-B14F-4D97-AF65-F5344CB8AC3E}">
        <p14:creationId xmlns:p14="http://schemas.microsoft.com/office/powerpoint/2010/main" val="10356959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BF89A265-5C72-4EED-BFDD-C62B6C28C9C2}"/>
              </a:ext>
            </a:extLst>
          </p:cNvPr>
          <p:cNvSpPr>
            <a:spLocks noGrp="1"/>
          </p:cNvSpPr>
          <p:nvPr>
            <p:ph type="title"/>
          </p:nvPr>
        </p:nvSpPr>
        <p:spPr/>
        <p:txBody>
          <a:bodyPr/>
          <a:lstStyle/>
          <a:p>
            <a:r>
              <a:rPr kumimoji="1" lang="ja-JP" altLang="en-US" dirty="0"/>
              <a:t>応募要件</a:t>
            </a:r>
          </a:p>
        </p:txBody>
      </p:sp>
      <p:sp>
        <p:nvSpPr>
          <p:cNvPr id="4" name="コンテンツ プレースホルダー 3">
            <a:extLst>
              <a:ext uri="{FF2B5EF4-FFF2-40B4-BE49-F238E27FC236}">
                <a16:creationId xmlns:a16="http://schemas.microsoft.com/office/drawing/2014/main" id="{DD014C5B-D9B4-4A4C-9244-D524636AC697}"/>
              </a:ext>
            </a:extLst>
          </p:cNvPr>
          <p:cNvSpPr>
            <a:spLocks noGrp="1"/>
          </p:cNvSpPr>
          <p:nvPr>
            <p:ph idx="1"/>
          </p:nvPr>
        </p:nvSpPr>
        <p:spPr/>
        <p:txBody>
          <a:bodyPr>
            <a:normAutofit/>
          </a:bodyPr>
          <a:lstStyle/>
          <a:p>
            <a:pPr>
              <a:spcBef>
                <a:spcPts val="1800"/>
              </a:spcBef>
            </a:pPr>
            <a:r>
              <a:rPr lang="ja-JP" altLang="en-US" sz="2400" dirty="0"/>
              <a:t>日本国内の企業または大学等研究機関（企業が主体であること）</a:t>
            </a:r>
            <a:endParaRPr lang="en-US" altLang="ja-JP" sz="2400" dirty="0"/>
          </a:p>
          <a:p>
            <a:pPr>
              <a:spcBef>
                <a:spcPts val="1800"/>
              </a:spcBef>
            </a:pPr>
            <a:r>
              <a:rPr lang="en-US" altLang="ja-JP" sz="2400" u="sng" dirty="0">
                <a:solidFill>
                  <a:srgbClr val="FF0000"/>
                </a:solidFill>
              </a:rPr>
              <a:t>2030</a:t>
            </a:r>
            <a:r>
              <a:rPr lang="ja-JP" altLang="en-US" sz="2400" u="sng" dirty="0">
                <a:solidFill>
                  <a:srgbClr val="FF0000"/>
                </a:solidFill>
              </a:rPr>
              <a:t>年</a:t>
            </a:r>
            <a:r>
              <a:rPr lang="ja-JP" altLang="en-US" sz="2400" dirty="0"/>
              <a:t>に商業化が見込まれる、</a:t>
            </a:r>
            <a:br>
              <a:rPr lang="en-US" altLang="ja-JP" sz="2400" dirty="0"/>
            </a:br>
            <a:r>
              <a:rPr lang="ja-JP" altLang="en-US" sz="2400" dirty="0"/>
              <a:t>海洋石油・天然ガス開発に関する研究開発</a:t>
            </a:r>
            <a:endParaRPr lang="en-US" altLang="ja-JP" sz="2400" dirty="0"/>
          </a:p>
          <a:p>
            <a:pPr>
              <a:spcBef>
                <a:spcPts val="1800"/>
              </a:spcBef>
            </a:pPr>
            <a:r>
              <a:rPr lang="ja-JP" altLang="en-US" sz="2400" u="sng" dirty="0">
                <a:solidFill>
                  <a:srgbClr val="FF0000"/>
                </a:solidFill>
              </a:rPr>
              <a:t>スコットランドの企業等との共同プロジェクト</a:t>
            </a:r>
            <a:r>
              <a:rPr lang="ja-JP" altLang="en-US" sz="2400" dirty="0"/>
              <a:t>であること</a:t>
            </a:r>
            <a:br>
              <a:rPr lang="en-US" altLang="ja-JP" sz="2400" dirty="0"/>
            </a:br>
            <a:r>
              <a:rPr lang="ja-JP" altLang="en-US" sz="2400" dirty="0"/>
              <a:t>ただし、申請時においてパートナーとなるスコットランド企業等が確定している必要はありません</a:t>
            </a:r>
            <a:endParaRPr lang="en-US" altLang="ja-JP" sz="2400" dirty="0"/>
          </a:p>
          <a:p>
            <a:pPr>
              <a:spcBef>
                <a:spcPts val="1800"/>
              </a:spcBef>
            </a:pPr>
            <a:r>
              <a:rPr lang="ja-JP" altLang="en-US" sz="2400" dirty="0"/>
              <a:t>事業期間は、原則</a:t>
            </a:r>
            <a:r>
              <a:rPr lang="ja-JP" altLang="en-US" sz="2400" u="sng" dirty="0">
                <a:solidFill>
                  <a:srgbClr val="FF0000"/>
                </a:solidFill>
              </a:rPr>
              <a:t>３年以下</a:t>
            </a:r>
            <a:endParaRPr lang="en-US" altLang="ja-JP" sz="2400" u="sng" dirty="0">
              <a:solidFill>
                <a:srgbClr val="FF0000"/>
              </a:solidFill>
            </a:endParaRPr>
          </a:p>
          <a:p>
            <a:pPr>
              <a:spcBef>
                <a:spcPts val="1800"/>
              </a:spcBef>
            </a:pPr>
            <a:r>
              <a:rPr lang="ja-JP" altLang="en-US" sz="2400" dirty="0"/>
              <a:t>助成金額の</a:t>
            </a:r>
            <a:r>
              <a:rPr lang="ja-JP" altLang="en-US" sz="2400" u="sng" dirty="0">
                <a:solidFill>
                  <a:srgbClr val="FF0000"/>
                </a:solidFill>
              </a:rPr>
              <a:t>上限</a:t>
            </a:r>
            <a:r>
              <a:rPr lang="ja-JP" altLang="en-US" sz="2400" dirty="0"/>
              <a:t>は、</a:t>
            </a:r>
            <a:r>
              <a:rPr lang="en-US" altLang="ja-JP" sz="2400" dirty="0"/>
              <a:t>3</a:t>
            </a:r>
            <a:r>
              <a:rPr lang="ja-JP" altLang="en-US" sz="2400" dirty="0"/>
              <a:t>年間で</a:t>
            </a:r>
            <a:r>
              <a:rPr lang="ja-JP" altLang="en-US" sz="2400" u="sng" dirty="0">
                <a:solidFill>
                  <a:srgbClr val="FF0000"/>
                </a:solidFill>
              </a:rPr>
              <a:t>１億円</a:t>
            </a:r>
            <a:endParaRPr lang="en-US" altLang="ja-JP" sz="2400" u="sng" dirty="0">
              <a:solidFill>
                <a:srgbClr val="FF0000"/>
              </a:solidFill>
            </a:endParaRPr>
          </a:p>
          <a:p>
            <a:pPr>
              <a:spcBef>
                <a:spcPts val="1800"/>
              </a:spcBef>
            </a:pPr>
            <a:r>
              <a:rPr lang="ja-JP" altLang="en-US" sz="2400" u="sng" dirty="0">
                <a:solidFill>
                  <a:srgbClr val="FF0000"/>
                </a:solidFill>
              </a:rPr>
              <a:t>助成比率</a:t>
            </a:r>
            <a:r>
              <a:rPr lang="ja-JP" altLang="en-US" sz="2400" dirty="0"/>
              <a:t>は、原則</a:t>
            </a:r>
            <a:r>
              <a:rPr lang="ja-JP" altLang="en-US" sz="2400" u="sng" dirty="0">
                <a:solidFill>
                  <a:srgbClr val="FF0000"/>
                </a:solidFill>
              </a:rPr>
              <a:t>８割</a:t>
            </a:r>
            <a:endParaRPr lang="en-US" altLang="ja-JP" sz="2400" u="sng" dirty="0">
              <a:solidFill>
                <a:srgbClr val="FF0000"/>
              </a:solidFill>
            </a:endParaRPr>
          </a:p>
          <a:p>
            <a:pPr>
              <a:spcBef>
                <a:spcPts val="1800"/>
              </a:spcBef>
            </a:pPr>
            <a:endParaRPr kumimoji="1" lang="ja-JP" altLang="en-US" sz="2400" dirty="0"/>
          </a:p>
        </p:txBody>
      </p:sp>
    </p:spTree>
    <p:extLst>
      <p:ext uri="{BB962C8B-B14F-4D97-AF65-F5344CB8AC3E}">
        <p14:creationId xmlns:p14="http://schemas.microsoft.com/office/powerpoint/2010/main" val="1329202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AB748993-8821-4A2C-879B-83EA865D4BE7}"/>
              </a:ext>
            </a:extLst>
          </p:cNvPr>
          <p:cNvSpPr>
            <a:spLocks noGrp="1"/>
          </p:cNvSpPr>
          <p:nvPr>
            <p:ph type="title"/>
          </p:nvPr>
        </p:nvSpPr>
        <p:spPr/>
        <p:txBody>
          <a:bodyPr/>
          <a:lstStyle/>
          <a:p>
            <a:r>
              <a:rPr kumimoji="1" lang="ja-JP" altLang="en-US" dirty="0"/>
              <a:t>対象となる経費</a:t>
            </a:r>
          </a:p>
        </p:txBody>
      </p:sp>
      <p:graphicFrame>
        <p:nvGraphicFramePr>
          <p:cNvPr id="6" name="表 5">
            <a:extLst>
              <a:ext uri="{FF2B5EF4-FFF2-40B4-BE49-F238E27FC236}">
                <a16:creationId xmlns:a16="http://schemas.microsoft.com/office/drawing/2014/main" id="{D3F47DF1-C8D0-4079-B46D-48D9D3E03AD3}"/>
              </a:ext>
            </a:extLst>
          </p:cNvPr>
          <p:cNvGraphicFramePr>
            <a:graphicFrameLocks noGrp="1"/>
          </p:cNvGraphicFramePr>
          <p:nvPr>
            <p:extLst>
              <p:ext uri="{D42A27DB-BD31-4B8C-83A1-F6EECF244321}">
                <p14:modId xmlns:p14="http://schemas.microsoft.com/office/powerpoint/2010/main" val="4229633650"/>
              </p:ext>
            </p:extLst>
          </p:nvPr>
        </p:nvGraphicFramePr>
        <p:xfrm>
          <a:off x="1026050" y="1284595"/>
          <a:ext cx="7886700" cy="4613910"/>
        </p:xfrm>
        <a:graphic>
          <a:graphicData uri="http://schemas.openxmlformats.org/drawingml/2006/table">
            <a:tbl>
              <a:tblPr firstRow="1" firstCol="1" bandRow="1">
                <a:tableStyleId>{5C22544A-7EE6-4342-B048-85BDC9FD1C3A}</a:tableStyleId>
              </a:tblPr>
              <a:tblGrid>
                <a:gridCol w="1974591">
                  <a:extLst>
                    <a:ext uri="{9D8B030D-6E8A-4147-A177-3AD203B41FA5}">
                      <a16:colId xmlns:a16="http://schemas.microsoft.com/office/drawing/2014/main" val="177324399"/>
                    </a:ext>
                  </a:extLst>
                </a:gridCol>
                <a:gridCol w="5912109">
                  <a:extLst>
                    <a:ext uri="{9D8B030D-6E8A-4147-A177-3AD203B41FA5}">
                      <a16:colId xmlns:a16="http://schemas.microsoft.com/office/drawing/2014/main" val="1443127545"/>
                    </a:ext>
                  </a:extLst>
                </a:gridCol>
              </a:tblGrid>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費目（例）</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内容</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1160723201"/>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施設費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実験施設借り上げなど</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2976064623"/>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機械装置費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実験設備の購入など</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253904819"/>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工具器具備品費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研究に直接必要な備品等の購入費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832406828"/>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材料費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研究に直接必要な材料等の購入費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1492843784"/>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使用料</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データ使用料など</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1853081057"/>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プログラム取得費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ソフトウェアの取得など</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1016199423"/>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直接人件費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技術者や研究者の人件費のうち、研究に直接従事した割合を按分したもの</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3356979724"/>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業務委託費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調査研究、翻訳作業など事業の一部を他に委託する費用（委託先は原則として国内に限る）</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2736326702"/>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旅費交通費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研究に直接必要な移動に係る経費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998559259"/>
                  </a:ext>
                </a:extLst>
              </a:tr>
              <a:tr h="0">
                <a:tc>
                  <a:txBody>
                    <a:bodyPr/>
                    <a:lstStyle/>
                    <a:p>
                      <a:pPr algn="ctr">
                        <a:spcAft>
                          <a:spcPts val="0"/>
                        </a:spcAft>
                      </a:pPr>
                      <a:r>
                        <a:rPr lang="ja-JP" sz="1800" kern="0">
                          <a:effectLst/>
                          <a:latin typeface="Meiryo UI" panose="020B0604030504040204" pitchFamily="50" charset="-128"/>
                          <a:ea typeface="Meiryo UI" panose="020B0604030504040204" pitchFamily="50" charset="-128"/>
                          <a:cs typeface="Meiryo UI" panose="020B0604030504040204" pitchFamily="50" charset="-128"/>
                        </a:rPr>
                        <a:t>雑費</a:t>
                      </a:r>
                      <a:endParaRPr lang="ja-JP" sz="2000" kern="10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tc>
                  <a:txBody>
                    <a:bodyPr/>
                    <a:lstStyle/>
                    <a:p>
                      <a:pPr algn="l">
                        <a:spcAft>
                          <a:spcPts val="0"/>
                        </a:spcAft>
                      </a:pPr>
                      <a:r>
                        <a:rPr lang="ja-JP" sz="1800" kern="0" dirty="0">
                          <a:effectLst/>
                          <a:latin typeface="Meiryo UI" panose="020B0604030504040204" pitchFamily="50" charset="-128"/>
                          <a:ea typeface="Meiryo UI" panose="020B0604030504040204" pitchFamily="50" charset="-128"/>
                          <a:cs typeface="Meiryo UI" panose="020B0604030504040204" pitchFamily="50" charset="-128"/>
                        </a:rPr>
                        <a:t>少額かつ上記経費項目に含めることができない諸経費</a:t>
                      </a:r>
                      <a:endParaRPr lang="ja-JP" sz="20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47625" marR="47625" marT="47625" marB="47625" anchor="ctr"/>
                </a:tc>
                <a:extLst>
                  <a:ext uri="{0D108BD9-81ED-4DB2-BD59-A6C34878D82A}">
                    <a16:rowId xmlns:a16="http://schemas.microsoft.com/office/drawing/2014/main" val="2908678624"/>
                  </a:ext>
                </a:extLst>
              </a:tr>
            </a:tbl>
          </a:graphicData>
        </a:graphic>
      </p:graphicFrame>
    </p:spTree>
    <p:extLst>
      <p:ext uri="{BB962C8B-B14F-4D97-AF65-F5344CB8AC3E}">
        <p14:creationId xmlns:p14="http://schemas.microsoft.com/office/powerpoint/2010/main" val="17780408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21D3D497-EB09-4496-8488-26DE432F4D1D}"/>
              </a:ext>
            </a:extLst>
          </p:cNvPr>
          <p:cNvSpPr>
            <a:spLocks noGrp="1"/>
          </p:cNvSpPr>
          <p:nvPr>
            <p:ph type="title"/>
          </p:nvPr>
        </p:nvSpPr>
        <p:spPr/>
        <p:txBody>
          <a:bodyPr/>
          <a:lstStyle/>
          <a:p>
            <a:r>
              <a:rPr kumimoji="1" lang="ja-JP" altLang="en-US" dirty="0"/>
              <a:t>応募テーマ</a:t>
            </a:r>
            <a:r>
              <a:rPr lang="ja-JP" altLang="en-US" dirty="0"/>
              <a:t>（</a:t>
            </a:r>
            <a:r>
              <a:rPr lang="en-US" altLang="ja-JP" dirty="0"/>
              <a:t>1/2</a:t>
            </a:r>
            <a:r>
              <a:rPr lang="ja-JP" altLang="en-US" dirty="0"/>
              <a:t>）</a:t>
            </a:r>
            <a:endParaRPr kumimoji="1" lang="ja-JP" altLang="en-US" dirty="0"/>
          </a:p>
        </p:txBody>
      </p:sp>
      <p:sp>
        <p:nvSpPr>
          <p:cNvPr id="4" name="コンテンツ プレースホルダー 3">
            <a:extLst>
              <a:ext uri="{FF2B5EF4-FFF2-40B4-BE49-F238E27FC236}">
                <a16:creationId xmlns:a16="http://schemas.microsoft.com/office/drawing/2014/main" id="{83E4010C-D61E-41A9-95C7-8B83A8D2DC7A}"/>
              </a:ext>
            </a:extLst>
          </p:cNvPr>
          <p:cNvSpPr>
            <a:spLocks noGrp="1"/>
          </p:cNvSpPr>
          <p:nvPr>
            <p:ph idx="1"/>
          </p:nvPr>
        </p:nvSpPr>
        <p:spPr/>
        <p:txBody>
          <a:bodyPr/>
          <a:lstStyle/>
          <a:p>
            <a:r>
              <a:rPr lang="ja-JP" altLang="en-US" sz="2000" b="1" dirty="0"/>
              <a:t>油ガス田のデジタル化とオートメーション</a:t>
            </a:r>
            <a:br>
              <a:rPr lang="ja-JP" altLang="en-US" b="1" dirty="0"/>
            </a:br>
            <a:r>
              <a:rPr lang="ja-JP" altLang="en-US" dirty="0"/>
              <a:t>センサー、コミュニケーション、ロボット、データ処理、シミュレーションなど、メンテナンス、検査、モニタリングをはじめ、生産、掘削、デコミッションのデジタル化やオートメーションを促進する技術</a:t>
            </a:r>
            <a:endParaRPr lang="en-US" altLang="ja-JP" dirty="0"/>
          </a:p>
          <a:p>
            <a:endParaRPr kumimoji="1" lang="ja-JP" altLang="en-US" dirty="0"/>
          </a:p>
        </p:txBody>
      </p:sp>
      <p:pic>
        <p:nvPicPr>
          <p:cNvPr id="5" name="図 4">
            <a:extLst>
              <a:ext uri="{FF2B5EF4-FFF2-40B4-BE49-F238E27FC236}">
                <a16:creationId xmlns:a16="http://schemas.microsoft.com/office/drawing/2014/main" id="{673C549F-9DC2-4ABB-ABDC-E7EBA3BACB1A}"/>
              </a:ext>
            </a:extLst>
          </p:cNvPr>
          <p:cNvPicPr>
            <a:picLocks noChangeAspect="1"/>
          </p:cNvPicPr>
          <p:nvPr/>
        </p:nvPicPr>
        <p:blipFill>
          <a:blip r:embed="rId2"/>
          <a:stretch>
            <a:fillRect/>
          </a:stretch>
        </p:blipFill>
        <p:spPr>
          <a:xfrm>
            <a:off x="934693" y="2214906"/>
            <a:ext cx="5679194" cy="4182576"/>
          </a:xfrm>
          <a:prstGeom prst="rect">
            <a:avLst/>
          </a:prstGeom>
        </p:spPr>
      </p:pic>
      <p:pic>
        <p:nvPicPr>
          <p:cNvPr id="6" name="図 5">
            <a:extLst>
              <a:ext uri="{FF2B5EF4-FFF2-40B4-BE49-F238E27FC236}">
                <a16:creationId xmlns:a16="http://schemas.microsoft.com/office/drawing/2014/main" id="{A5DFA92B-5B78-4F43-BC64-D9FD2BD984A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45687" y="2231681"/>
            <a:ext cx="1793737" cy="1197319"/>
          </a:xfrm>
          <a:prstGeom prst="rect">
            <a:avLst/>
          </a:prstGeom>
        </p:spPr>
      </p:pic>
      <p:pic>
        <p:nvPicPr>
          <p:cNvPr id="8" name="図 7">
            <a:extLst>
              <a:ext uri="{FF2B5EF4-FFF2-40B4-BE49-F238E27FC236}">
                <a16:creationId xmlns:a16="http://schemas.microsoft.com/office/drawing/2014/main" id="{C5AC1757-A725-41F9-B66F-8507A353C50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1"/>
          <a:stretch/>
        </p:blipFill>
        <p:spPr>
          <a:xfrm>
            <a:off x="7097069" y="4422812"/>
            <a:ext cx="1697625" cy="1043709"/>
          </a:xfrm>
          <a:prstGeom prst="rect">
            <a:avLst/>
          </a:prstGeom>
        </p:spPr>
      </p:pic>
      <p:sp>
        <p:nvSpPr>
          <p:cNvPr id="9" name="テキスト ボックス 8">
            <a:extLst>
              <a:ext uri="{FF2B5EF4-FFF2-40B4-BE49-F238E27FC236}">
                <a16:creationId xmlns:a16="http://schemas.microsoft.com/office/drawing/2014/main" id="{FD0AFF56-DE45-477D-A9E8-857C9C3CD917}"/>
              </a:ext>
            </a:extLst>
          </p:cNvPr>
          <p:cNvSpPr txBox="1"/>
          <p:nvPr/>
        </p:nvSpPr>
        <p:spPr>
          <a:xfrm>
            <a:off x="6681849" y="5496237"/>
            <a:ext cx="2353285" cy="1046440"/>
          </a:xfrm>
          <a:prstGeom prst="rect">
            <a:avLst/>
          </a:prstGeom>
          <a:noFill/>
        </p:spPr>
        <p:txBody>
          <a:bodyPr wrap="square" rtlCol="0">
            <a:spAutoFit/>
          </a:bodyPr>
          <a:lstStyle/>
          <a:p>
            <a:pPr algn="just"/>
            <a:r>
              <a:rPr lang="en-US" altLang="ja-JP" sz="1600" dirty="0">
                <a:solidFill>
                  <a:srgbClr val="0066BD"/>
                </a:solidFill>
              </a:rPr>
              <a:t>CT</a:t>
            </a:r>
            <a:r>
              <a:rPr lang="ja-JP" altLang="en-US" sz="1600" dirty="0">
                <a:solidFill>
                  <a:srgbClr val="0066BD"/>
                </a:solidFill>
              </a:rPr>
              <a:t>スキャンのように、状態を診断できる海底パイプライン</a:t>
            </a:r>
            <a:endParaRPr lang="en-US" altLang="ja-JP" sz="1600" dirty="0">
              <a:solidFill>
                <a:srgbClr val="0066BD"/>
              </a:solidFill>
            </a:endParaRPr>
          </a:p>
          <a:p>
            <a:pPr algn="just"/>
            <a:r>
              <a:rPr lang="en-US" altLang="ja-JP" sz="1400" dirty="0">
                <a:solidFill>
                  <a:srgbClr val="0066BD"/>
                </a:solidFill>
              </a:rPr>
              <a:t>&lt;Johnson Matthey</a:t>
            </a:r>
            <a:r>
              <a:rPr lang="ja-JP" altLang="en-US" sz="1400" dirty="0">
                <a:solidFill>
                  <a:srgbClr val="0066BD"/>
                </a:solidFill>
              </a:rPr>
              <a:t>社</a:t>
            </a:r>
            <a:r>
              <a:rPr lang="en-US" altLang="ja-JP" sz="1400" dirty="0">
                <a:solidFill>
                  <a:srgbClr val="0066BD"/>
                </a:solidFill>
              </a:rPr>
              <a:t>&gt;</a:t>
            </a:r>
            <a:endParaRPr lang="ja-JP" altLang="en-US" sz="1400" dirty="0">
              <a:solidFill>
                <a:srgbClr val="0066BD"/>
              </a:solidFill>
            </a:endParaRPr>
          </a:p>
        </p:txBody>
      </p:sp>
      <p:sp>
        <p:nvSpPr>
          <p:cNvPr id="10" name="テキスト ボックス 9">
            <a:extLst>
              <a:ext uri="{FF2B5EF4-FFF2-40B4-BE49-F238E27FC236}">
                <a16:creationId xmlns:a16="http://schemas.microsoft.com/office/drawing/2014/main" id="{AAB4DDBE-A142-40CE-BF71-C5A08C4D1421}"/>
              </a:ext>
            </a:extLst>
          </p:cNvPr>
          <p:cNvSpPr txBox="1"/>
          <p:nvPr/>
        </p:nvSpPr>
        <p:spPr>
          <a:xfrm>
            <a:off x="6851130" y="3618956"/>
            <a:ext cx="2258590" cy="584775"/>
          </a:xfrm>
          <a:prstGeom prst="rect">
            <a:avLst/>
          </a:prstGeom>
          <a:noFill/>
        </p:spPr>
        <p:txBody>
          <a:bodyPr wrap="square" rtlCol="0">
            <a:spAutoFit/>
          </a:bodyPr>
          <a:lstStyle/>
          <a:p>
            <a:r>
              <a:rPr lang="ja-JP" altLang="en-US" sz="1600" dirty="0">
                <a:solidFill>
                  <a:srgbClr val="0066BD"/>
                </a:solidFill>
              </a:rPr>
              <a:t>人間とともに作業をする</a:t>
            </a:r>
            <a:br>
              <a:rPr lang="en-US" altLang="ja-JP" sz="1600" dirty="0">
                <a:solidFill>
                  <a:srgbClr val="0066BD"/>
                </a:solidFill>
              </a:rPr>
            </a:br>
            <a:r>
              <a:rPr lang="ja-JP" altLang="en-US" sz="1600" dirty="0">
                <a:solidFill>
                  <a:srgbClr val="0066BD"/>
                </a:solidFill>
              </a:rPr>
              <a:t>ロボット </a:t>
            </a:r>
            <a:r>
              <a:rPr lang="en-US" altLang="ja-JP" sz="1600" dirty="0">
                <a:solidFill>
                  <a:srgbClr val="0066BD"/>
                </a:solidFill>
              </a:rPr>
              <a:t>&lt;Stanford</a:t>
            </a:r>
            <a:r>
              <a:rPr lang="ja-JP" altLang="en-US" sz="1600" dirty="0">
                <a:solidFill>
                  <a:srgbClr val="0066BD"/>
                </a:solidFill>
              </a:rPr>
              <a:t>大学</a:t>
            </a:r>
            <a:r>
              <a:rPr lang="en-US" altLang="ja-JP" sz="1600" dirty="0">
                <a:solidFill>
                  <a:srgbClr val="0066BD"/>
                </a:solidFill>
              </a:rPr>
              <a:t>&gt;</a:t>
            </a:r>
            <a:endParaRPr lang="ja-JP" altLang="en-US" sz="1600" dirty="0">
              <a:solidFill>
                <a:srgbClr val="0066BD"/>
              </a:solidFill>
            </a:endParaRPr>
          </a:p>
        </p:txBody>
      </p:sp>
    </p:spTree>
    <p:extLst>
      <p:ext uri="{BB962C8B-B14F-4D97-AF65-F5344CB8AC3E}">
        <p14:creationId xmlns:p14="http://schemas.microsoft.com/office/powerpoint/2010/main" val="3302742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21D3D497-EB09-4496-8488-26DE432F4D1D}"/>
              </a:ext>
            </a:extLst>
          </p:cNvPr>
          <p:cNvSpPr>
            <a:spLocks noGrp="1"/>
          </p:cNvSpPr>
          <p:nvPr>
            <p:ph type="title"/>
          </p:nvPr>
        </p:nvSpPr>
        <p:spPr/>
        <p:txBody>
          <a:bodyPr/>
          <a:lstStyle/>
          <a:p>
            <a:r>
              <a:rPr kumimoji="1" lang="ja-JP" altLang="en-US" dirty="0"/>
              <a:t>応募テーマ</a:t>
            </a:r>
            <a:r>
              <a:rPr lang="ja-JP" altLang="en-US" dirty="0"/>
              <a:t>（</a:t>
            </a:r>
            <a:r>
              <a:rPr kumimoji="1" lang="en-US" altLang="ja-JP" dirty="0"/>
              <a:t>2/2</a:t>
            </a:r>
            <a:r>
              <a:rPr lang="ja-JP" altLang="en-US" dirty="0"/>
              <a:t>）</a:t>
            </a:r>
            <a:endParaRPr kumimoji="1" lang="ja-JP" altLang="en-US" dirty="0"/>
          </a:p>
        </p:txBody>
      </p:sp>
      <p:sp>
        <p:nvSpPr>
          <p:cNvPr id="4" name="コンテンツ プレースホルダー 3">
            <a:extLst>
              <a:ext uri="{FF2B5EF4-FFF2-40B4-BE49-F238E27FC236}">
                <a16:creationId xmlns:a16="http://schemas.microsoft.com/office/drawing/2014/main" id="{83E4010C-D61E-41A9-95C7-8B83A8D2DC7A}"/>
              </a:ext>
            </a:extLst>
          </p:cNvPr>
          <p:cNvSpPr>
            <a:spLocks noGrp="1"/>
          </p:cNvSpPr>
          <p:nvPr>
            <p:ph idx="1"/>
          </p:nvPr>
        </p:nvSpPr>
        <p:spPr/>
        <p:txBody>
          <a:bodyPr/>
          <a:lstStyle/>
          <a:p>
            <a:r>
              <a:rPr lang="ja-JP" altLang="en-US" b="1" dirty="0"/>
              <a:t>その他技術</a:t>
            </a:r>
            <a:br>
              <a:rPr lang="ja-JP" altLang="en-US" b="1" dirty="0"/>
            </a:br>
            <a:r>
              <a:rPr lang="ja-JP" altLang="en-US" b="1" dirty="0"/>
              <a:t>①</a:t>
            </a:r>
            <a:r>
              <a:rPr lang="ja-JP" altLang="en-US" dirty="0"/>
              <a:t>坑井デザインと掘削の最適化</a:t>
            </a:r>
            <a:br>
              <a:rPr lang="en-US" altLang="ja-JP" dirty="0"/>
            </a:br>
            <a:r>
              <a:rPr lang="ja-JP" altLang="en-US" dirty="0"/>
              <a:t>②坑井の生産性向上</a:t>
            </a:r>
            <a:br>
              <a:rPr lang="en-US" altLang="ja-JP" dirty="0"/>
            </a:br>
            <a:r>
              <a:rPr lang="ja-JP" altLang="en-US" dirty="0"/>
              <a:t>③サブシーファクトリー化</a:t>
            </a:r>
            <a:br>
              <a:rPr lang="en-US" altLang="ja-JP" dirty="0"/>
            </a:br>
            <a:r>
              <a:rPr lang="ja-JP" altLang="en-US" dirty="0"/>
              <a:t>④安価な廃坑と</a:t>
            </a:r>
            <a:r>
              <a:rPr lang="en-US" altLang="ja-JP" dirty="0"/>
              <a:t>P&amp;A (Plug and Abandon)</a:t>
            </a:r>
            <a:br>
              <a:rPr lang="en-US" altLang="ja-JP" dirty="0"/>
            </a:br>
            <a:r>
              <a:rPr lang="ja-JP" altLang="en-US" dirty="0"/>
              <a:t>⑤遠距離地域の石油・ガスの収益化</a:t>
            </a:r>
            <a:br>
              <a:rPr lang="en-US" altLang="ja-JP" dirty="0"/>
            </a:br>
            <a:r>
              <a:rPr lang="ja-JP" altLang="en-US" dirty="0"/>
              <a:t>⑥高温高圧下や北極海などチャレンジングな資源開発の低コスト化を達成する技術</a:t>
            </a:r>
          </a:p>
          <a:p>
            <a:endParaRPr kumimoji="1" lang="ja-JP" altLang="en-US" dirty="0"/>
          </a:p>
        </p:txBody>
      </p:sp>
      <p:pic>
        <p:nvPicPr>
          <p:cNvPr id="5" name="図 4">
            <a:extLst>
              <a:ext uri="{FF2B5EF4-FFF2-40B4-BE49-F238E27FC236}">
                <a16:creationId xmlns:a16="http://schemas.microsoft.com/office/drawing/2014/main" id="{828C337F-0C26-44C4-9EF2-491DA519D20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9283" y="3158908"/>
            <a:ext cx="1904615" cy="1193329"/>
          </a:xfrm>
          <a:prstGeom prst="rect">
            <a:avLst/>
          </a:prstGeom>
        </p:spPr>
      </p:pic>
      <p:pic>
        <p:nvPicPr>
          <p:cNvPr id="6" name="図 5">
            <a:extLst>
              <a:ext uri="{FF2B5EF4-FFF2-40B4-BE49-F238E27FC236}">
                <a16:creationId xmlns:a16="http://schemas.microsoft.com/office/drawing/2014/main" id="{6C39DE8A-CC4A-42C7-93BE-1F6F5E1D1C5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21191" y="3158907"/>
            <a:ext cx="1160819" cy="1193329"/>
          </a:xfrm>
          <a:prstGeom prst="rect">
            <a:avLst/>
          </a:prstGeom>
        </p:spPr>
      </p:pic>
      <p:pic>
        <p:nvPicPr>
          <p:cNvPr id="8" name="図 7">
            <a:extLst>
              <a:ext uri="{FF2B5EF4-FFF2-40B4-BE49-F238E27FC236}">
                <a16:creationId xmlns:a16="http://schemas.microsoft.com/office/drawing/2014/main" id="{F62498E6-CDCE-4CAB-BCA4-C5AA5D9BAD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51330" y="3146444"/>
            <a:ext cx="1581982" cy="1181931"/>
          </a:xfrm>
          <a:prstGeom prst="rect">
            <a:avLst/>
          </a:prstGeom>
        </p:spPr>
      </p:pic>
      <p:pic>
        <p:nvPicPr>
          <p:cNvPr id="7" name="図 6">
            <a:extLst>
              <a:ext uri="{FF2B5EF4-FFF2-40B4-BE49-F238E27FC236}">
                <a16:creationId xmlns:a16="http://schemas.microsoft.com/office/drawing/2014/main" id="{44AAB72B-2DFA-427E-B40A-9AF03A6D0CB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51712" y="3158907"/>
            <a:ext cx="1733382" cy="1169468"/>
          </a:xfrm>
          <a:prstGeom prst="rect">
            <a:avLst/>
          </a:prstGeom>
        </p:spPr>
      </p:pic>
      <p:pic>
        <p:nvPicPr>
          <p:cNvPr id="9" name="図 8">
            <a:extLst>
              <a:ext uri="{FF2B5EF4-FFF2-40B4-BE49-F238E27FC236}">
                <a16:creationId xmlns:a16="http://schemas.microsoft.com/office/drawing/2014/main" id="{05C7BC8A-708D-4C4E-AF09-4BF490694E0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03454" y="3158907"/>
            <a:ext cx="2127185" cy="1193330"/>
          </a:xfrm>
          <a:prstGeom prst="rect">
            <a:avLst/>
          </a:prstGeom>
        </p:spPr>
      </p:pic>
      <p:pic>
        <p:nvPicPr>
          <p:cNvPr id="10" name="図 9">
            <a:extLst>
              <a:ext uri="{FF2B5EF4-FFF2-40B4-BE49-F238E27FC236}">
                <a16:creationId xmlns:a16="http://schemas.microsoft.com/office/drawing/2014/main" id="{A24B9E0D-B844-47B1-9E6E-10D149997EF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97904" y="5329310"/>
            <a:ext cx="1497755" cy="812236"/>
          </a:xfrm>
          <a:prstGeom prst="rect">
            <a:avLst/>
          </a:prstGeom>
        </p:spPr>
      </p:pic>
      <p:pic>
        <p:nvPicPr>
          <p:cNvPr id="11" name="図 10">
            <a:extLst>
              <a:ext uri="{FF2B5EF4-FFF2-40B4-BE49-F238E27FC236}">
                <a16:creationId xmlns:a16="http://schemas.microsoft.com/office/drawing/2014/main" id="{4E62D933-A8BE-4CE0-A191-AF617540738D}"/>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645525" y="4569594"/>
            <a:ext cx="1160819" cy="638765"/>
          </a:xfrm>
          <a:prstGeom prst="rect">
            <a:avLst/>
          </a:prstGeom>
        </p:spPr>
      </p:pic>
      <p:pic>
        <p:nvPicPr>
          <p:cNvPr id="12" name="図 11">
            <a:extLst>
              <a:ext uri="{FF2B5EF4-FFF2-40B4-BE49-F238E27FC236}">
                <a16:creationId xmlns:a16="http://schemas.microsoft.com/office/drawing/2014/main" id="{D9CE2486-8A83-40C5-835F-447106E2B006}"/>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606074" y="4456124"/>
            <a:ext cx="2348869" cy="1361440"/>
          </a:xfrm>
          <a:prstGeom prst="rect">
            <a:avLst/>
          </a:prstGeom>
        </p:spPr>
      </p:pic>
      <p:pic>
        <p:nvPicPr>
          <p:cNvPr id="13" name="図 12">
            <a:extLst>
              <a:ext uri="{FF2B5EF4-FFF2-40B4-BE49-F238E27FC236}">
                <a16:creationId xmlns:a16="http://schemas.microsoft.com/office/drawing/2014/main" id="{2864AB22-308B-4186-A19F-9ABAD4CD7CCE}"/>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870615" y="4914355"/>
            <a:ext cx="1119563" cy="1228863"/>
          </a:xfrm>
          <a:prstGeom prst="rect">
            <a:avLst/>
          </a:prstGeom>
        </p:spPr>
      </p:pic>
      <p:pic>
        <p:nvPicPr>
          <p:cNvPr id="14" name="図 13">
            <a:extLst>
              <a:ext uri="{FF2B5EF4-FFF2-40B4-BE49-F238E27FC236}">
                <a16:creationId xmlns:a16="http://schemas.microsoft.com/office/drawing/2014/main" id="{9A688ED3-3A54-45B4-A876-604F1357E564}"/>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714242" y="5769198"/>
            <a:ext cx="1156373" cy="812237"/>
          </a:xfrm>
          <a:prstGeom prst="rect">
            <a:avLst/>
          </a:prstGeom>
        </p:spPr>
      </p:pic>
      <p:pic>
        <p:nvPicPr>
          <p:cNvPr id="15" name="図 14">
            <a:extLst>
              <a:ext uri="{FF2B5EF4-FFF2-40B4-BE49-F238E27FC236}">
                <a16:creationId xmlns:a16="http://schemas.microsoft.com/office/drawing/2014/main" id="{99676F35-9AA9-4748-A8DE-02DD49B0D720}"/>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017218" y="4808717"/>
            <a:ext cx="1364792" cy="1440137"/>
          </a:xfrm>
          <a:prstGeom prst="rect">
            <a:avLst/>
          </a:prstGeom>
        </p:spPr>
      </p:pic>
      <p:pic>
        <p:nvPicPr>
          <p:cNvPr id="16" name="図 15">
            <a:extLst>
              <a:ext uri="{FF2B5EF4-FFF2-40B4-BE49-F238E27FC236}">
                <a16:creationId xmlns:a16="http://schemas.microsoft.com/office/drawing/2014/main" id="{DD50755C-0D7A-454D-9519-A6EBBAC0C9F7}"/>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55422" y="4640834"/>
            <a:ext cx="1763526" cy="1193329"/>
          </a:xfrm>
          <a:prstGeom prst="rect">
            <a:avLst/>
          </a:prstGeom>
        </p:spPr>
      </p:pic>
      <p:sp>
        <p:nvSpPr>
          <p:cNvPr id="18" name="楕円 17">
            <a:extLst>
              <a:ext uri="{FF2B5EF4-FFF2-40B4-BE49-F238E27FC236}">
                <a16:creationId xmlns:a16="http://schemas.microsoft.com/office/drawing/2014/main" id="{981134C0-C44C-4971-BC95-4BB451C7C892}"/>
              </a:ext>
            </a:extLst>
          </p:cNvPr>
          <p:cNvSpPr/>
          <p:nvPr/>
        </p:nvSpPr>
        <p:spPr>
          <a:xfrm>
            <a:off x="250523" y="2931160"/>
            <a:ext cx="477520" cy="46736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solidFill>
                  <a:schemeClr val="accent1"/>
                </a:solidFill>
              </a:rPr>
              <a:t>１</a:t>
            </a:r>
          </a:p>
        </p:txBody>
      </p:sp>
      <p:sp>
        <p:nvSpPr>
          <p:cNvPr id="19" name="楕円 18">
            <a:extLst>
              <a:ext uri="{FF2B5EF4-FFF2-40B4-BE49-F238E27FC236}">
                <a16:creationId xmlns:a16="http://schemas.microsoft.com/office/drawing/2014/main" id="{18F697D7-B78E-4FBE-9757-3A8841F2F945}"/>
              </a:ext>
            </a:extLst>
          </p:cNvPr>
          <p:cNvSpPr/>
          <p:nvPr/>
        </p:nvSpPr>
        <p:spPr>
          <a:xfrm>
            <a:off x="3594601" y="2908065"/>
            <a:ext cx="477520" cy="46736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solidFill>
                  <a:schemeClr val="accent1"/>
                </a:solidFill>
              </a:rPr>
              <a:t>２</a:t>
            </a:r>
          </a:p>
        </p:txBody>
      </p:sp>
      <p:sp>
        <p:nvSpPr>
          <p:cNvPr id="20" name="楕円 19">
            <a:extLst>
              <a:ext uri="{FF2B5EF4-FFF2-40B4-BE49-F238E27FC236}">
                <a16:creationId xmlns:a16="http://schemas.microsoft.com/office/drawing/2014/main" id="{9DD47A13-0CC3-4393-9AD0-7C1E7BC8255F}"/>
              </a:ext>
            </a:extLst>
          </p:cNvPr>
          <p:cNvSpPr/>
          <p:nvPr/>
        </p:nvSpPr>
        <p:spPr>
          <a:xfrm>
            <a:off x="6664694" y="2902604"/>
            <a:ext cx="477520" cy="46736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a:solidFill>
                  <a:schemeClr val="accent1"/>
                </a:solidFill>
              </a:rPr>
              <a:t>３</a:t>
            </a:r>
            <a:endParaRPr kumimoji="1" lang="ja-JP" altLang="en-US" dirty="0">
              <a:solidFill>
                <a:schemeClr val="accent1"/>
              </a:solidFill>
            </a:endParaRPr>
          </a:p>
        </p:txBody>
      </p:sp>
      <p:sp>
        <p:nvSpPr>
          <p:cNvPr id="21" name="楕円 20">
            <a:extLst>
              <a:ext uri="{FF2B5EF4-FFF2-40B4-BE49-F238E27FC236}">
                <a16:creationId xmlns:a16="http://schemas.microsoft.com/office/drawing/2014/main" id="{FD2C77FD-7D8F-46DE-B9E3-4826DB2704C4}"/>
              </a:ext>
            </a:extLst>
          </p:cNvPr>
          <p:cNvSpPr/>
          <p:nvPr/>
        </p:nvSpPr>
        <p:spPr>
          <a:xfrm>
            <a:off x="5542274" y="4467994"/>
            <a:ext cx="477520" cy="46736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solidFill>
                  <a:schemeClr val="accent1"/>
                </a:solidFill>
              </a:rPr>
              <a:t>６</a:t>
            </a:r>
          </a:p>
        </p:txBody>
      </p:sp>
      <p:sp>
        <p:nvSpPr>
          <p:cNvPr id="22" name="楕円 21">
            <a:extLst>
              <a:ext uri="{FF2B5EF4-FFF2-40B4-BE49-F238E27FC236}">
                <a16:creationId xmlns:a16="http://schemas.microsoft.com/office/drawing/2014/main" id="{F979D063-C001-44E6-9A60-91BE48538545}"/>
              </a:ext>
            </a:extLst>
          </p:cNvPr>
          <p:cNvSpPr/>
          <p:nvPr/>
        </p:nvSpPr>
        <p:spPr>
          <a:xfrm>
            <a:off x="3469981" y="4446995"/>
            <a:ext cx="477520" cy="46736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dirty="0">
                <a:solidFill>
                  <a:schemeClr val="accent1"/>
                </a:solidFill>
              </a:rPr>
              <a:t>５</a:t>
            </a:r>
            <a:endParaRPr kumimoji="1" lang="ja-JP" altLang="en-US" dirty="0">
              <a:solidFill>
                <a:schemeClr val="accent1"/>
              </a:solidFill>
            </a:endParaRPr>
          </a:p>
        </p:txBody>
      </p:sp>
      <p:sp>
        <p:nvSpPr>
          <p:cNvPr id="23" name="楕円 22">
            <a:extLst>
              <a:ext uri="{FF2B5EF4-FFF2-40B4-BE49-F238E27FC236}">
                <a16:creationId xmlns:a16="http://schemas.microsoft.com/office/drawing/2014/main" id="{F58CBFF6-96C5-480D-AF17-526C976AA0B7}"/>
              </a:ext>
            </a:extLst>
          </p:cNvPr>
          <p:cNvSpPr/>
          <p:nvPr/>
        </p:nvSpPr>
        <p:spPr>
          <a:xfrm>
            <a:off x="300170" y="4475709"/>
            <a:ext cx="477520" cy="46736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dirty="0">
                <a:solidFill>
                  <a:schemeClr val="accent1"/>
                </a:solidFill>
              </a:rPr>
              <a:t>４</a:t>
            </a:r>
          </a:p>
        </p:txBody>
      </p:sp>
    </p:spTree>
    <p:extLst>
      <p:ext uri="{BB962C8B-B14F-4D97-AF65-F5344CB8AC3E}">
        <p14:creationId xmlns:p14="http://schemas.microsoft.com/office/powerpoint/2010/main" val="1123192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D4A555B-2087-46BB-BB0E-70881B9314B7}"/>
              </a:ext>
            </a:extLst>
          </p:cNvPr>
          <p:cNvSpPr>
            <a:spLocks noGrp="1"/>
          </p:cNvSpPr>
          <p:nvPr>
            <p:ph type="title"/>
          </p:nvPr>
        </p:nvSpPr>
        <p:spPr/>
        <p:txBody>
          <a:bodyPr/>
          <a:lstStyle/>
          <a:p>
            <a:r>
              <a:rPr lang="ja-JP" altLang="en-US" sz="2400" dirty="0"/>
              <a:t>海洋開発への展開例（ロボット、成型・加工、制御）</a:t>
            </a:r>
            <a:endParaRPr kumimoji="1" lang="ja-JP" altLang="en-US" sz="2400" dirty="0"/>
          </a:p>
        </p:txBody>
      </p:sp>
      <p:pic>
        <p:nvPicPr>
          <p:cNvPr id="1032" name="Picture 8" descr="「subsea production system」の画像検索結果">
            <a:extLst>
              <a:ext uri="{FF2B5EF4-FFF2-40B4-BE49-F238E27FC236}">
                <a16:creationId xmlns:a16="http://schemas.microsoft.com/office/drawing/2014/main" id="{0FF44476-9988-4658-8FC5-4B3C8387C73F}"/>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62381" y="956648"/>
            <a:ext cx="3990707" cy="2248098"/>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a:extLst>
              <a:ext uri="{FF2B5EF4-FFF2-40B4-BE49-F238E27FC236}">
                <a16:creationId xmlns:a16="http://schemas.microsoft.com/office/drawing/2014/main" id="{51AE2FDE-EDB7-497C-8756-026EE31A1219}"/>
              </a:ext>
            </a:extLst>
          </p:cNvPr>
          <p:cNvSpPr txBox="1"/>
          <p:nvPr/>
        </p:nvSpPr>
        <p:spPr>
          <a:xfrm>
            <a:off x="3110403" y="3243618"/>
            <a:ext cx="1717137" cy="246221"/>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 National Oilwell Varco</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15" name="グループ化 14">
            <a:extLst>
              <a:ext uri="{FF2B5EF4-FFF2-40B4-BE49-F238E27FC236}">
                <a16:creationId xmlns:a16="http://schemas.microsoft.com/office/drawing/2014/main" id="{90FB2236-C7C9-4C6F-8E72-B20D61E324A9}"/>
              </a:ext>
            </a:extLst>
          </p:cNvPr>
          <p:cNvGrpSpPr/>
          <p:nvPr/>
        </p:nvGrpSpPr>
        <p:grpSpPr>
          <a:xfrm>
            <a:off x="2497501" y="1039739"/>
            <a:ext cx="6421875" cy="2114486"/>
            <a:chOff x="2497501" y="1039739"/>
            <a:chExt cx="6421875" cy="2114486"/>
          </a:xfrm>
        </p:grpSpPr>
        <p:pic>
          <p:nvPicPr>
            <p:cNvPr id="1028" name="Picture 4" descr="MHC 1 MGO ok">
              <a:extLst>
                <a:ext uri="{FF2B5EF4-FFF2-40B4-BE49-F238E27FC236}">
                  <a16:creationId xmlns:a16="http://schemas.microsoft.com/office/drawing/2014/main" id="{CA0A4CF1-4A8F-49C5-BB48-2F3DF694D7D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482404" y="1337540"/>
              <a:ext cx="3436972" cy="181668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グループ化 13">
              <a:extLst>
                <a:ext uri="{FF2B5EF4-FFF2-40B4-BE49-F238E27FC236}">
                  <a16:creationId xmlns:a16="http://schemas.microsoft.com/office/drawing/2014/main" id="{7C529B44-4D5D-47B7-9FF8-017CF1B60327}"/>
                </a:ext>
              </a:extLst>
            </p:cNvPr>
            <p:cNvGrpSpPr/>
            <p:nvPr/>
          </p:nvGrpSpPr>
          <p:grpSpPr>
            <a:xfrm>
              <a:off x="2497501" y="1244573"/>
              <a:ext cx="3711838" cy="658282"/>
              <a:chOff x="2497501" y="1244573"/>
              <a:chExt cx="3711838" cy="658282"/>
            </a:xfrm>
          </p:grpSpPr>
          <p:sp>
            <p:nvSpPr>
              <p:cNvPr id="10" name="矢印: 上向き折線 9">
                <a:extLst>
                  <a:ext uri="{FF2B5EF4-FFF2-40B4-BE49-F238E27FC236}">
                    <a16:creationId xmlns:a16="http://schemas.microsoft.com/office/drawing/2014/main" id="{6D7AFE12-DDA3-4C94-86AB-42F572885CA3}"/>
                  </a:ext>
                </a:extLst>
              </p:cNvPr>
              <p:cNvSpPr/>
              <p:nvPr/>
            </p:nvSpPr>
            <p:spPr>
              <a:xfrm rot="10205934" flipH="1">
                <a:off x="3171001" y="1244573"/>
                <a:ext cx="3038338" cy="645176"/>
              </a:xfrm>
              <a:prstGeom prst="bentUpArrow">
                <a:avLst>
                  <a:gd name="adj1" fmla="val 17033"/>
                  <a:gd name="adj2" fmla="val 25000"/>
                  <a:gd name="adj3" fmla="val 24570"/>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sp>
            <p:nvSpPr>
              <p:cNvPr id="11" name="円: 塗りつぶしなし 10">
                <a:extLst>
                  <a:ext uri="{FF2B5EF4-FFF2-40B4-BE49-F238E27FC236}">
                    <a16:creationId xmlns:a16="http://schemas.microsoft.com/office/drawing/2014/main" id="{2A69E60E-FA0A-4A1C-BD3F-0EEA1F8B8A1A}"/>
                  </a:ext>
                </a:extLst>
              </p:cNvPr>
              <p:cNvSpPr/>
              <p:nvPr/>
            </p:nvSpPr>
            <p:spPr>
              <a:xfrm>
                <a:off x="2497501" y="1265879"/>
                <a:ext cx="709126" cy="636976"/>
              </a:xfrm>
              <a:prstGeom prst="donut">
                <a:avLst>
                  <a:gd name="adj" fmla="val 16976"/>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solidFill>
                    <a:schemeClr val="tx1"/>
                  </a:solidFill>
                </a:endParaRPr>
              </a:p>
            </p:txBody>
          </p:sp>
        </p:grpSp>
        <p:sp>
          <p:nvSpPr>
            <p:cNvPr id="19" name="テキスト ボックス 18">
              <a:extLst>
                <a:ext uri="{FF2B5EF4-FFF2-40B4-BE49-F238E27FC236}">
                  <a16:creationId xmlns:a16="http://schemas.microsoft.com/office/drawing/2014/main" id="{FBA5ACE6-854F-4E2E-A19F-80EC533BE6DD}"/>
                </a:ext>
              </a:extLst>
            </p:cNvPr>
            <p:cNvSpPr txBox="1"/>
            <p:nvPr/>
          </p:nvSpPr>
          <p:spPr>
            <a:xfrm>
              <a:off x="7891071" y="1039739"/>
              <a:ext cx="1023037" cy="246221"/>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000" dirty="0" err="1">
                  <a:latin typeface="Meiryo UI" panose="020B0604030504040204" pitchFamily="50" charset="-128"/>
                  <a:ea typeface="Meiryo UI" panose="020B0604030504040204" pitchFamily="50" charset="-128"/>
                  <a:cs typeface="Meiryo UI" panose="020B0604030504040204" pitchFamily="50" charset="-128"/>
                </a:rPr>
                <a:t>Cybernetix</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grpSp>
      <p:grpSp>
        <p:nvGrpSpPr>
          <p:cNvPr id="18" name="グループ化 17">
            <a:extLst>
              <a:ext uri="{FF2B5EF4-FFF2-40B4-BE49-F238E27FC236}">
                <a16:creationId xmlns:a16="http://schemas.microsoft.com/office/drawing/2014/main" id="{8B1A5BE6-A0FC-416A-8374-29781E51554E}"/>
              </a:ext>
            </a:extLst>
          </p:cNvPr>
          <p:cNvGrpSpPr/>
          <p:nvPr/>
        </p:nvGrpSpPr>
        <p:grpSpPr>
          <a:xfrm>
            <a:off x="694480" y="2106223"/>
            <a:ext cx="8219628" cy="4224653"/>
            <a:chOff x="694480" y="2106223"/>
            <a:chExt cx="8219628" cy="4224653"/>
          </a:xfrm>
        </p:grpSpPr>
        <p:pic>
          <p:nvPicPr>
            <p:cNvPr id="1030" name="Picture 6" descr="https://eelume.com/uploads/eelumeconcept.gif">
              <a:extLst>
                <a:ext uri="{FF2B5EF4-FFF2-40B4-BE49-F238E27FC236}">
                  <a16:creationId xmlns:a16="http://schemas.microsoft.com/office/drawing/2014/main" id="{1197EB98-D0B3-43EC-B7C8-650516507D36}"/>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7071" y="3467502"/>
              <a:ext cx="2833309" cy="1990203"/>
            </a:xfrm>
            <a:prstGeom prst="rect">
              <a:avLst/>
            </a:prstGeom>
            <a:noFill/>
            <a:extLst>
              <a:ext uri="{909E8E84-426E-40DD-AFC4-6F175D3DCCD1}">
                <a14:hiddenFill xmlns:a14="http://schemas.microsoft.com/office/drawing/2010/main">
                  <a:solidFill>
                    <a:srgbClr val="FFFFFF"/>
                  </a:solidFill>
                </a14:hiddenFill>
              </a:ext>
            </a:extLst>
          </p:spPr>
        </p:pic>
        <p:sp>
          <p:nvSpPr>
            <p:cNvPr id="16" name="円: 塗りつぶしなし 15">
              <a:extLst>
                <a:ext uri="{FF2B5EF4-FFF2-40B4-BE49-F238E27FC236}">
                  <a16:creationId xmlns:a16="http://schemas.microsoft.com/office/drawing/2014/main" id="{476DE061-25CE-43D0-9BC3-501F9FCFDDCE}"/>
                </a:ext>
              </a:extLst>
            </p:cNvPr>
            <p:cNvSpPr/>
            <p:nvPr/>
          </p:nvSpPr>
          <p:spPr>
            <a:xfrm>
              <a:off x="694480" y="2106223"/>
              <a:ext cx="4418695" cy="1098523"/>
            </a:xfrm>
            <a:prstGeom prst="donut">
              <a:avLst>
                <a:gd name="adj" fmla="val 3833"/>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solidFill>
                  <a:schemeClr val="tx1"/>
                </a:solidFill>
              </a:endParaRPr>
            </a:p>
          </p:txBody>
        </p:sp>
        <p:pic>
          <p:nvPicPr>
            <p:cNvPr id="17" name="Picture 8">
              <a:extLst>
                <a:ext uri="{FF2B5EF4-FFF2-40B4-BE49-F238E27FC236}">
                  <a16:creationId xmlns:a16="http://schemas.microsoft.com/office/drawing/2014/main" id="{2E0F21CE-72C6-4FF3-B5A8-2C7240D9C7D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386"/>
            <a:stretch/>
          </p:blipFill>
          <p:spPr>
            <a:xfrm>
              <a:off x="4780366" y="3408113"/>
              <a:ext cx="4133742" cy="2922763"/>
            </a:xfrm>
            <a:prstGeom prst="rect">
              <a:avLst/>
            </a:prstGeom>
            <a:solidFill>
              <a:schemeClr val="bg1"/>
            </a:solidFill>
            <a:ln w="28575">
              <a:solidFill>
                <a:schemeClr val="bg1"/>
              </a:solidFill>
            </a:ln>
            <a:effectLst>
              <a:outerShdw blurRad="50800" dist="38100" dir="2700000" algn="tl" rotWithShape="0">
                <a:prstClr val="black">
                  <a:alpha val="40000"/>
                </a:prstClr>
              </a:outerShdw>
            </a:effectLst>
          </p:spPr>
        </p:pic>
        <p:sp>
          <p:nvSpPr>
            <p:cNvPr id="20" name="テキスト ボックス 19">
              <a:extLst>
                <a:ext uri="{FF2B5EF4-FFF2-40B4-BE49-F238E27FC236}">
                  <a16:creationId xmlns:a16="http://schemas.microsoft.com/office/drawing/2014/main" id="{22C9296A-B481-44BC-9887-8D8570658D28}"/>
                </a:ext>
              </a:extLst>
            </p:cNvPr>
            <p:cNvSpPr txBox="1"/>
            <p:nvPr/>
          </p:nvSpPr>
          <p:spPr>
            <a:xfrm>
              <a:off x="3560846" y="5474240"/>
              <a:ext cx="816249" cy="246221"/>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000" dirty="0" err="1">
                  <a:latin typeface="Meiryo UI" panose="020B0604030504040204" pitchFamily="50" charset="-128"/>
                  <a:ea typeface="Meiryo UI" panose="020B0604030504040204" pitchFamily="50" charset="-128"/>
                  <a:cs typeface="Meiryo UI" panose="020B0604030504040204" pitchFamily="50" charset="-128"/>
                </a:rPr>
                <a:t>Eelume</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矢印: 上向き折線 12">
              <a:extLst>
                <a:ext uri="{FF2B5EF4-FFF2-40B4-BE49-F238E27FC236}">
                  <a16:creationId xmlns:a16="http://schemas.microsoft.com/office/drawing/2014/main" id="{F160EC44-F839-4372-8B09-2C331EBD2D90}"/>
                </a:ext>
              </a:extLst>
            </p:cNvPr>
            <p:cNvSpPr/>
            <p:nvPr/>
          </p:nvSpPr>
          <p:spPr>
            <a:xfrm rot="6976339">
              <a:off x="958009" y="2864152"/>
              <a:ext cx="475862" cy="820784"/>
            </a:xfrm>
            <a:prstGeom prst="bentUp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2180919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6D4A555B-2087-46BB-BB0E-70881B9314B7}"/>
              </a:ext>
            </a:extLst>
          </p:cNvPr>
          <p:cNvSpPr>
            <a:spLocks noGrp="1"/>
          </p:cNvSpPr>
          <p:nvPr>
            <p:ph type="title"/>
          </p:nvPr>
        </p:nvSpPr>
        <p:spPr/>
        <p:txBody>
          <a:bodyPr/>
          <a:lstStyle/>
          <a:p>
            <a:r>
              <a:rPr kumimoji="1" lang="ja-JP" altLang="en-US" sz="2400" dirty="0"/>
              <a:t>海洋開発への展開例（各種センサ、通信、電力マネジメント）</a:t>
            </a:r>
          </a:p>
        </p:txBody>
      </p:sp>
      <p:pic>
        <p:nvPicPr>
          <p:cNvPr id="3074" name="Picture 2" descr="http://www.drillingcontractor.org/wp-content/uploads/2012/03/img-intelliserv5-300x225.jpg">
            <a:extLst>
              <a:ext uri="{FF2B5EF4-FFF2-40B4-BE49-F238E27FC236}">
                <a16:creationId xmlns:a16="http://schemas.microsoft.com/office/drawing/2014/main" id="{EA9284EF-201D-4691-A983-26B8D071C709}"/>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99490" y="1148081"/>
            <a:ext cx="4534550" cy="30581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4" name="テキスト ボックス 13">
            <a:extLst>
              <a:ext uri="{FF2B5EF4-FFF2-40B4-BE49-F238E27FC236}">
                <a16:creationId xmlns:a16="http://schemas.microsoft.com/office/drawing/2014/main" id="{98D46018-11F9-4C49-B96E-39C91879C705}"/>
              </a:ext>
            </a:extLst>
          </p:cNvPr>
          <p:cNvSpPr txBox="1"/>
          <p:nvPr/>
        </p:nvSpPr>
        <p:spPr>
          <a:xfrm>
            <a:off x="4039720" y="4334673"/>
            <a:ext cx="1494320" cy="246221"/>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 Drilling Contractor</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テキスト ボックス 12">
            <a:extLst>
              <a:ext uri="{FF2B5EF4-FFF2-40B4-BE49-F238E27FC236}">
                <a16:creationId xmlns:a16="http://schemas.microsoft.com/office/drawing/2014/main" id="{EF486A0C-553C-42D6-B516-F5AEE7B07722}"/>
              </a:ext>
            </a:extLst>
          </p:cNvPr>
          <p:cNvSpPr txBox="1"/>
          <p:nvPr/>
        </p:nvSpPr>
        <p:spPr>
          <a:xfrm>
            <a:off x="1190139" y="4725853"/>
            <a:ext cx="2682145" cy="1569660"/>
          </a:xfrm>
          <a:prstGeom prst="rect">
            <a:avLst/>
          </a:prstGeom>
          <a:noFill/>
        </p:spPr>
        <p:txBody>
          <a:bodyPr wrap="none" rtlCol="0">
            <a:spAutoFit/>
          </a:bodyPr>
          <a:lstStyle/>
          <a:p>
            <a:r>
              <a:rPr lang="ja-JP" altLang="en-US" sz="1600" dirty="0">
                <a:latin typeface="Meiryo UI" panose="020B0604030504040204" pitchFamily="50" charset="-128"/>
                <a:ea typeface="Meiryo UI" panose="020B0604030504040204" pitchFamily="50" charset="-128"/>
                <a:cs typeface="Meiryo UI" panose="020B0604030504040204" pitchFamily="50" charset="-128"/>
              </a:rPr>
              <a:t>リアルタイムに計測、モニタリング</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・圧力</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・温度</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・張力</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・流体</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・振動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etc</a:t>
            </a:r>
            <a:r>
              <a:rPr lang="en-US" altLang="ja-JP" sz="16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テキスト ボックス 16">
            <a:extLst>
              <a:ext uri="{FF2B5EF4-FFF2-40B4-BE49-F238E27FC236}">
                <a16:creationId xmlns:a16="http://schemas.microsoft.com/office/drawing/2014/main" id="{7B1727A8-8391-42EF-91D4-BB49EAC3A83B}"/>
              </a:ext>
            </a:extLst>
          </p:cNvPr>
          <p:cNvSpPr txBox="1"/>
          <p:nvPr/>
        </p:nvSpPr>
        <p:spPr>
          <a:xfrm>
            <a:off x="3770400" y="5371365"/>
            <a:ext cx="2553904" cy="338554"/>
          </a:xfrm>
          <a:prstGeom prst="rect">
            <a:avLst/>
          </a:prstGeom>
          <a:noFill/>
        </p:spPr>
        <p:txBody>
          <a:bodyPr wrap="none" rtlCol="0">
            <a:spAutoFit/>
          </a:bodyPr>
          <a:lstStyle/>
          <a:p>
            <a:r>
              <a:rPr lang="ja-JP" altLang="en-US" sz="1600" dirty="0">
                <a:latin typeface="Meiryo UI" panose="020B0604030504040204" pitchFamily="50" charset="-128"/>
                <a:ea typeface="Meiryo UI" panose="020B0604030504040204" pitchFamily="50" charset="-128"/>
                <a:cs typeface="Meiryo UI" panose="020B0604030504040204" pitchFamily="50" charset="-128"/>
              </a:rPr>
              <a:t>解析、オペレーションへの反映</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矢印: 右 14">
            <a:extLst>
              <a:ext uri="{FF2B5EF4-FFF2-40B4-BE49-F238E27FC236}">
                <a16:creationId xmlns:a16="http://schemas.microsoft.com/office/drawing/2014/main" id="{7B32D343-20E6-493C-89FD-DD33CCD198AC}"/>
              </a:ext>
            </a:extLst>
          </p:cNvPr>
          <p:cNvSpPr/>
          <p:nvPr/>
        </p:nvSpPr>
        <p:spPr>
          <a:xfrm rot="5400000">
            <a:off x="2154849" y="4372481"/>
            <a:ext cx="414169" cy="338554"/>
          </a:xfrm>
          <a:prstGeom prst="right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sp>
        <p:nvSpPr>
          <p:cNvPr id="19" name="矢印: 右 18">
            <a:extLst>
              <a:ext uri="{FF2B5EF4-FFF2-40B4-BE49-F238E27FC236}">
                <a16:creationId xmlns:a16="http://schemas.microsoft.com/office/drawing/2014/main" id="{467041A1-B423-4E5F-A090-C15FC034A13C}"/>
              </a:ext>
            </a:extLst>
          </p:cNvPr>
          <p:cNvSpPr/>
          <p:nvPr/>
        </p:nvSpPr>
        <p:spPr>
          <a:xfrm>
            <a:off x="3403543" y="5470853"/>
            <a:ext cx="269682" cy="338554"/>
          </a:xfrm>
          <a:prstGeom prst="right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grpSp>
        <p:nvGrpSpPr>
          <p:cNvPr id="20" name="グループ化 19">
            <a:extLst>
              <a:ext uri="{FF2B5EF4-FFF2-40B4-BE49-F238E27FC236}">
                <a16:creationId xmlns:a16="http://schemas.microsoft.com/office/drawing/2014/main" id="{3EAAB3EC-A784-49CB-A2BB-C59AC4F3D613}"/>
              </a:ext>
            </a:extLst>
          </p:cNvPr>
          <p:cNvGrpSpPr/>
          <p:nvPr/>
        </p:nvGrpSpPr>
        <p:grpSpPr>
          <a:xfrm>
            <a:off x="6056281" y="1062991"/>
            <a:ext cx="3030568" cy="3495366"/>
            <a:chOff x="6262021" y="3581525"/>
            <a:chExt cx="3030568" cy="3495366"/>
          </a:xfrm>
        </p:grpSpPr>
        <p:pic>
          <p:nvPicPr>
            <p:cNvPr id="8" name="Picture 12">
              <a:extLst>
                <a:ext uri="{FF2B5EF4-FFF2-40B4-BE49-F238E27FC236}">
                  <a16:creationId xmlns:a16="http://schemas.microsoft.com/office/drawing/2014/main" id="{6AFDD957-83C4-4614-BB66-B88666C8A13D}"/>
                </a:ext>
              </a:extLst>
            </p:cNvPr>
            <p:cNvPicPr>
              <a:picLocks noChangeAspect="1"/>
            </p:cNvPicPr>
            <p:nvPr/>
          </p:nvPicPr>
          <p:blipFill>
            <a:blip r:embed="rId4"/>
            <a:stretch>
              <a:fillRect/>
            </a:stretch>
          </p:blipFill>
          <p:spPr>
            <a:xfrm>
              <a:off x="6262021" y="3581525"/>
              <a:ext cx="2824282" cy="3143250"/>
            </a:xfrm>
            <a:prstGeom prst="rect">
              <a:avLst/>
            </a:prstGeom>
            <a:solidFill>
              <a:schemeClr val="bg1"/>
            </a:solidFill>
            <a:ln w="28575">
              <a:solidFill>
                <a:schemeClr val="bg1"/>
              </a:solidFill>
            </a:ln>
            <a:effectLst>
              <a:outerShdw blurRad="50800" dist="38100" dir="2700000" algn="tl" rotWithShape="0">
                <a:prstClr val="black">
                  <a:alpha val="40000"/>
                </a:prstClr>
              </a:outerShdw>
            </a:effectLst>
          </p:spPr>
        </p:pic>
        <p:sp>
          <p:nvSpPr>
            <p:cNvPr id="21" name="テキスト ボックス 20">
              <a:extLst>
                <a:ext uri="{FF2B5EF4-FFF2-40B4-BE49-F238E27FC236}">
                  <a16:creationId xmlns:a16="http://schemas.microsoft.com/office/drawing/2014/main" id="{E5382C01-D276-4158-AF75-8789ADD6E1D7}"/>
                </a:ext>
              </a:extLst>
            </p:cNvPr>
            <p:cNvSpPr txBox="1"/>
            <p:nvPr/>
          </p:nvSpPr>
          <p:spPr>
            <a:xfrm>
              <a:off x="8311230" y="6830670"/>
              <a:ext cx="981359" cy="246221"/>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000" dirty="0" err="1">
                  <a:latin typeface="Meiryo UI" panose="020B0604030504040204" pitchFamily="50" charset="-128"/>
                  <a:ea typeface="Meiryo UI" panose="020B0604030504040204" pitchFamily="50" charset="-128"/>
                  <a:cs typeface="Meiryo UI" panose="020B0604030504040204" pitchFamily="50" charset="-128"/>
                </a:rPr>
                <a:t>Hallibuton</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grpSp>
      <p:sp>
        <p:nvSpPr>
          <p:cNvPr id="23" name="矢印: 右 22">
            <a:extLst>
              <a:ext uri="{FF2B5EF4-FFF2-40B4-BE49-F238E27FC236}">
                <a16:creationId xmlns:a16="http://schemas.microsoft.com/office/drawing/2014/main" id="{0AA0E1E1-C45E-452C-8065-C34E7689D300}"/>
              </a:ext>
            </a:extLst>
          </p:cNvPr>
          <p:cNvSpPr/>
          <p:nvPr/>
        </p:nvSpPr>
        <p:spPr>
          <a:xfrm rot="5400000">
            <a:off x="7261338" y="4372482"/>
            <a:ext cx="414169" cy="338554"/>
          </a:xfrm>
          <a:prstGeom prst="right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E5E88A17-5E39-47E4-9244-EC31C86BD95A}"/>
              </a:ext>
            </a:extLst>
          </p:cNvPr>
          <p:cNvSpPr txBox="1"/>
          <p:nvPr/>
        </p:nvSpPr>
        <p:spPr>
          <a:xfrm>
            <a:off x="6914424" y="4955867"/>
            <a:ext cx="1107996" cy="830997"/>
          </a:xfrm>
          <a:prstGeom prst="rect">
            <a:avLst/>
          </a:prstGeom>
          <a:noFill/>
        </p:spPr>
        <p:txBody>
          <a:bodyPr wrap="none" rtlCol="0">
            <a:spAutoFit/>
          </a:bodyPr>
          <a:lstStyle/>
          <a:p>
            <a:r>
              <a:rPr lang="ja-JP" altLang="en-US" sz="1600" dirty="0">
                <a:latin typeface="Meiryo UI" panose="020B0604030504040204" pitchFamily="50" charset="-128"/>
                <a:ea typeface="Meiryo UI" panose="020B0604030504040204" pitchFamily="50" charset="-128"/>
                <a:cs typeface="Meiryo UI" panose="020B0604030504040204" pitchFamily="50" charset="-128"/>
              </a:rPr>
              <a:t>・電力伝達</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・通信手段</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cs typeface="Meiryo UI" panose="020B0604030504040204" pitchFamily="50" charset="-128"/>
              </a:rPr>
              <a:t>・シーリング</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002816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7" grpId="0"/>
      <p:bldP spid="15" grpId="0" animBg="1"/>
      <p:bldP spid="19" grpId="0" animBg="1"/>
      <p:bldP spid="23" grpId="0" animBg="1"/>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4A76B979-942F-467C-B2BF-6AB1D7340160}"/>
              </a:ext>
            </a:extLst>
          </p:cNvPr>
          <p:cNvSpPr>
            <a:spLocks noGrp="1"/>
          </p:cNvSpPr>
          <p:nvPr>
            <p:ph type="title"/>
          </p:nvPr>
        </p:nvSpPr>
        <p:spPr/>
        <p:txBody>
          <a:bodyPr/>
          <a:lstStyle/>
          <a:p>
            <a:r>
              <a:rPr lang="ja-JP" altLang="en-US" sz="2400" dirty="0"/>
              <a:t>海洋開発への展開例（素材、シミュレーション、モニタリング）</a:t>
            </a:r>
            <a:endParaRPr kumimoji="1" lang="ja-JP" altLang="en-US" sz="2400" dirty="0"/>
          </a:p>
        </p:txBody>
      </p:sp>
      <p:sp>
        <p:nvSpPr>
          <p:cNvPr id="9" name="テキスト ボックス 8">
            <a:extLst>
              <a:ext uri="{FF2B5EF4-FFF2-40B4-BE49-F238E27FC236}">
                <a16:creationId xmlns:a16="http://schemas.microsoft.com/office/drawing/2014/main" id="{A87A306C-FA45-4A67-90A6-61A3E8B02B75}"/>
              </a:ext>
            </a:extLst>
          </p:cNvPr>
          <p:cNvSpPr txBox="1"/>
          <p:nvPr/>
        </p:nvSpPr>
        <p:spPr>
          <a:xfrm>
            <a:off x="2758293" y="3110710"/>
            <a:ext cx="936475" cy="246221"/>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000" dirty="0" err="1">
                <a:latin typeface="Meiryo UI" panose="020B0604030504040204" pitchFamily="50" charset="-128"/>
                <a:ea typeface="Meiryo UI" panose="020B0604030504040204" pitchFamily="50" charset="-128"/>
                <a:cs typeface="Meiryo UI" panose="020B0604030504040204" pitchFamily="50" charset="-128"/>
              </a:rPr>
              <a:t>Lankforst</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17" name="Picture 4" descr="Image result for fibre rope for FPSO tension systems">
            <a:extLst>
              <a:ext uri="{FF2B5EF4-FFF2-40B4-BE49-F238E27FC236}">
                <a16:creationId xmlns:a16="http://schemas.microsoft.com/office/drawing/2014/main" id="{E3F1C16C-1C17-4610-87B1-E69783D06979}"/>
              </a:ext>
            </a:extLst>
          </p:cNvPr>
          <p:cNvPicPr preferRelativeResize="0">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966546" y="1180338"/>
            <a:ext cx="2728223" cy="1820564"/>
          </a:xfrm>
          <a:prstGeom prst="rect">
            <a:avLst/>
          </a:prstGeom>
          <a:noFill/>
          <a:ln w="28575">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30" name="グループ化 29">
            <a:extLst>
              <a:ext uri="{FF2B5EF4-FFF2-40B4-BE49-F238E27FC236}">
                <a16:creationId xmlns:a16="http://schemas.microsoft.com/office/drawing/2014/main" id="{B0021F99-84CF-463E-9914-0DBE1116CBCF}"/>
              </a:ext>
            </a:extLst>
          </p:cNvPr>
          <p:cNvGrpSpPr/>
          <p:nvPr/>
        </p:nvGrpSpPr>
        <p:grpSpPr>
          <a:xfrm>
            <a:off x="892253" y="3562129"/>
            <a:ext cx="2925881" cy="2440633"/>
            <a:chOff x="6034269" y="3429001"/>
            <a:chExt cx="2925881" cy="2440633"/>
          </a:xfrm>
        </p:grpSpPr>
        <p:pic>
          <p:nvPicPr>
            <p:cNvPr id="19" name="Picture 2">
              <a:extLst>
                <a:ext uri="{FF2B5EF4-FFF2-40B4-BE49-F238E27FC236}">
                  <a16:creationId xmlns:a16="http://schemas.microsoft.com/office/drawing/2014/main" id="{3A64F42E-07AB-4F72-AC87-CB6E7C6DE082}"/>
                </a:ext>
              </a:extLst>
            </p:cNvPr>
            <p:cNvPicPr>
              <a:picLocks noChangeAspect="1"/>
            </p:cNvPicPr>
            <p:nvPr/>
          </p:nvPicPr>
          <p:blipFill>
            <a:blip r:embed="rId3"/>
            <a:stretch>
              <a:fillRect/>
            </a:stretch>
          </p:blipFill>
          <p:spPr>
            <a:xfrm>
              <a:off x="6034269" y="3429001"/>
              <a:ext cx="2802515" cy="2051842"/>
            </a:xfrm>
            <a:prstGeom prst="rect">
              <a:avLst/>
            </a:prstGeom>
            <a:solidFill>
              <a:schemeClr val="bg1"/>
            </a:solidFill>
            <a:ln w="28575">
              <a:solidFill>
                <a:schemeClr val="bg1"/>
              </a:solidFill>
            </a:ln>
            <a:effectLst>
              <a:outerShdw blurRad="50800" dist="38100" dir="2700000" algn="tl" rotWithShape="0">
                <a:prstClr val="black">
                  <a:alpha val="40000"/>
                </a:prstClr>
              </a:outerShdw>
            </a:effectLst>
          </p:spPr>
        </p:pic>
        <p:sp>
          <p:nvSpPr>
            <p:cNvPr id="20" name="テキスト ボックス 19">
              <a:extLst>
                <a:ext uri="{FF2B5EF4-FFF2-40B4-BE49-F238E27FC236}">
                  <a16:creationId xmlns:a16="http://schemas.microsoft.com/office/drawing/2014/main" id="{7D7949ED-162A-4EE0-87EC-48AD83C7626B}"/>
                </a:ext>
              </a:extLst>
            </p:cNvPr>
            <p:cNvSpPr txBox="1"/>
            <p:nvPr/>
          </p:nvSpPr>
          <p:spPr>
            <a:xfrm>
              <a:off x="7283088" y="5623413"/>
              <a:ext cx="1677062" cy="246221"/>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 TETRA Technologies</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grpSp>
      <p:pic>
        <p:nvPicPr>
          <p:cNvPr id="21" name="図 20">
            <a:extLst>
              <a:ext uri="{FF2B5EF4-FFF2-40B4-BE49-F238E27FC236}">
                <a16:creationId xmlns:a16="http://schemas.microsoft.com/office/drawing/2014/main" id="{BF3C3317-4060-46BC-984E-3EC0CB32FBC7}"/>
              </a:ext>
            </a:extLst>
          </p:cNvPr>
          <p:cNvPicPr>
            <a:picLocks noChangeAspect="1"/>
          </p:cNvPicPr>
          <p:nvPr/>
        </p:nvPicPr>
        <p:blipFill>
          <a:blip r:embed="rId4"/>
          <a:stretch>
            <a:fillRect/>
          </a:stretch>
        </p:blipFill>
        <p:spPr>
          <a:xfrm>
            <a:off x="4065269" y="962375"/>
            <a:ext cx="4725243" cy="2650815"/>
          </a:xfrm>
          <a:prstGeom prst="rect">
            <a:avLst/>
          </a:prstGeom>
        </p:spPr>
      </p:pic>
      <p:sp>
        <p:nvSpPr>
          <p:cNvPr id="22" name="テキスト ボックス 21">
            <a:extLst>
              <a:ext uri="{FF2B5EF4-FFF2-40B4-BE49-F238E27FC236}">
                <a16:creationId xmlns:a16="http://schemas.microsoft.com/office/drawing/2014/main" id="{78100C66-848F-46E9-889B-A9E8DD69C307}"/>
              </a:ext>
            </a:extLst>
          </p:cNvPr>
          <p:cNvSpPr txBox="1"/>
          <p:nvPr/>
        </p:nvSpPr>
        <p:spPr>
          <a:xfrm>
            <a:off x="7774565" y="3613190"/>
            <a:ext cx="748923" cy="246221"/>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cs typeface="Meiryo UI" panose="020B0604030504040204" pitchFamily="50" charset="-128"/>
              </a:rPr>
              <a:t>© Statoil</a:t>
            </a:r>
            <a:endParaRPr kumimoji="1"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29" name="グループ化 28">
            <a:extLst>
              <a:ext uri="{FF2B5EF4-FFF2-40B4-BE49-F238E27FC236}">
                <a16:creationId xmlns:a16="http://schemas.microsoft.com/office/drawing/2014/main" id="{7235FD59-5434-4EBA-B5BD-76B78B4AF1AE}"/>
              </a:ext>
            </a:extLst>
          </p:cNvPr>
          <p:cNvGrpSpPr/>
          <p:nvPr/>
        </p:nvGrpSpPr>
        <p:grpSpPr>
          <a:xfrm>
            <a:off x="4270591" y="1897566"/>
            <a:ext cx="4737003" cy="4542905"/>
            <a:chOff x="1039711" y="1827675"/>
            <a:chExt cx="4737003" cy="4542905"/>
          </a:xfrm>
        </p:grpSpPr>
        <p:pic>
          <p:nvPicPr>
            <p:cNvPr id="23" name="Picture 2">
              <a:extLst>
                <a:ext uri="{FF2B5EF4-FFF2-40B4-BE49-F238E27FC236}">
                  <a16:creationId xmlns:a16="http://schemas.microsoft.com/office/drawing/2014/main" id="{CE5C2E83-C732-43BA-9A9C-3B95F57BD7D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9711" y="3925959"/>
              <a:ext cx="1444869" cy="1159822"/>
            </a:xfrm>
            <a:prstGeom prst="rect">
              <a:avLst/>
            </a:prstGeom>
            <a:ln w="28575">
              <a:solidFill>
                <a:schemeClr val="bg1"/>
              </a:solidFill>
            </a:ln>
            <a:effectLst>
              <a:outerShdw blurRad="50800" dist="38100" dir="2700000" algn="tl" rotWithShape="0">
                <a:prstClr val="black">
                  <a:alpha val="40000"/>
                </a:prstClr>
              </a:outerShdw>
            </a:effectLst>
          </p:spPr>
        </p:pic>
        <p:pic>
          <p:nvPicPr>
            <p:cNvPr id="24" name="Picture 4">
              <a:extLst>
                <a:ext uri="{FF2B5EF4-FFF2-40B4-BE49-F238E27FC236}">
                  <a16:creationId xmlns:a16="http://schemas.microsoft.com/office/drawing/2014/main" id="{107D46DD-6B0B-47E8-9867-88AD2DD3CA8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29307" y="4018828"/>
              <a:ext cx="3408379" cy="2035641"/>
            </a:xfrm>
            <a:prstGeom prst="rect">
              <a:avLst/>
            </a:prstGeom>
            <a:ln w="28575">
              <a:solidFill>
                <a:schemeClr val="bg1"/>
              </a:solidFill>
            </a:ln>
            <a:effectLst>
              <a:outerShdw blurRad="50800" dist="38100" dir="2700000" algn="tl" rotWithShape="0">
                <a:prstClr val="black">
                  <a:alpha val="40000"/>
                </a:prstClr>
              </a:outerShdw>
            </a:effectLst>
          </p:spPr>
        </p:pic>
        <p:sp>
          <p:nvSpPr>
            <p:cNvPr id="25" name="正方形/長方形 24">
              <a:extLst>
                <a:ext uri="{FF2B5EF4-FFF2-40B4-BE49-F238E27FC236}">
                  <a16:creationId xmlns:a16="http://schemas.microsoft.com/office/drawing/2014/main" id="{75B48B18-CDB7-409E-83A2-38F0A6CE7876}"/>
                </a:ext>
              </a:extLst>
            </p:cNvPr>
            <p:cNvSpPr/>
            <p:nvPr/>
          </p:nvSpPr>
          <p:spPr>
            <a:xfrm>
              <a:off x="4059577" y="6124359"/>
              <a:ext cx="1717137" cy="246221"/>
            </a:xfrm>
            <a:prstGeom prst="rect">
              <a:avLst/>
            </a:prstGeom>
          </p:spPr>
          <p:txBody>
            <a:bodyPr wrap="none">
              <a:spAutoFit/>
            </a:bodyPr>
            <a:lstStyle/>
            <a:p>
              <a:r>
                <a:rPr lang="en-US" altLang="ja-JP" sz="1000" dirty="0">
                  <a:latin typeface="Meiryo UI" panose="020B0604030504040204" pitchFamily="50" charset="-128"/>
                  <a:ea typeface="Meiryo UI" panose="020B0604030504040204" pitchFamily="50" charset="-128"/>
                  <a:cs typeface="Meiryo UI" panose="020B0604030504040204" pitchFamily="50" charset="-128"/>
                </a:rPr>
                <a:t>© National Oilwell Varco</a:t>
              </a:r>
              <a:endParaRPr lang="ja-JP" altLang="en-US" sz="1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円: 塗りつぶしなし 27">
              <a:extLst>
                <a:ext uri="{FF2B5EF4-FFF2-40B4-BE49-F238E27FC236}">
                  <a16:creationId xmlns:a16="http://schemas.microsoft.com/office/drawing/2014/main" id="{A29EC14C-2CDF-4681-9153-9D7DCBF7606C}"/>
                </a:ext>
              </a:extLst>
            </p:cNvPr>
            <p:cNvSpPr/>
            <p:nvPr/>
          </p:nvSpPr>
          <p:spPr>
            <a:xfrm>
              <a:off x="3159395" y="1827675"/>
              <a:ext cx="709126" cy="564018"/>
            </a:xfrm>
            <a:prstGeom prst="donut">
              <a:avLst>
                <a:gd name="adj" fmla="val 6843"/>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dirty="0">
                <a:solidFill>
                  <a:schemeClr val="tx1"/>
                </a:solidFill>
              </a:endParaRPr>
            </a:p>
          </p:txBody>
        </p:sp>
        <p:sp>
          <p:nvSpPr>
            <p:cNvPr id="26" name="矢印: 右 25">
              <a:extLst>
                <a:ext uri="{FF2B5EF4-FFF2-40B4-BE49-F238E27FC236}">
                  <a16:creationId xmlns:a16="http://schemas.microsoft.com/office/drawing/2014/main" id="{F415DCF4-606F-4C82-9592-507EE688EBB6}"/>
                </a:ext>
              </a:extLst>
            </p:cNvPr>
            <p:cNvSpPr/>
            <p:nvPr/>
          </p:nvSpPr>
          <p:spPr>
            <a:xfrm rot="6506462">
              <a:off x="2286134" y="3044097"/>
              <a:ext cx="1584960" cy="92869"/>
            </a:xfrm>
            <a:prstGeom prst="rightArrow">
              <a:avLst/>
            </a:prstGeom>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52734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C60C034E-DF48-4DD7-A422-9C784EC96F63}"/>
              </a:ext>
            </a:extLst>
          </p:cNvPr>
          <p:cNvSpPr>
            <a:spLocks noGrp="1"/>
          </p:cNvSpPr>
          <p:nvPr>
            <p:ph type="title"/>
          </p:nvPr>
        </p:nvSpPr>
        <p:spPr/>
        <p:txBody>
          <a:bodyPr/>
          <a:lstStyle/>
          <a:p>
            <a:r>
              <a:rPr kumimoji="1" lang="ja-JP" altLang="en-US" dirty="0"/>
              <a:t>申請の方法（</a:t>
            </a:r>
            <a:r>
              <a:rPr kumimoji="1" lang="en-US" altLang="ja-JP" dirty="0"/>
              <a:t>1/2</a:t>
            </a:r>
            <a:r>
              <a:rPr kumimoji="1" lang="ja-JP" altLang="en-US" dirty="0"/>
              <a:t>）</a:t>
            </a:r>
          </a:p>
        </p:txBody>
      </p:sp>
      <p:sp>
        <p:nvSpPr>
          <p:cNvPr id="4" name="コンテンツ プレースホルダー 3">
            <a:extLst>
              <a:ext uri="{FF2B5EF4-FFF2-40B4-BE49-F238E27FC236}">
                <a16:creationId xmlns:a16="http://schemas.microsoft.com/office/drawing/2014/main" id="{DDD5E96D-8AAC-4A84-9FCC-9D76C4D631C9}"/>
              </a:ext>
            </a:extLst>
          </p:cNvPr>
          <p:cNvSpPr>
            <a:spLocks noGrp="1"/>
          </p:cNvSpPr>
          <p:nvPr>
            <p:ph idx="1"/>
          </p:nvPr>
        </p:nvSpPr>
        <p:spPr>
          <a:xfrm>
            <a:off x="827336" y="983848"/>
            <a:ext cx="8203303" cy="1572740"/>
          </a:xfrm>
        </p:spPr>
        <p:txBody>
          <a:bodyPr/>
          <a:lstStyle/>
          <a:p>
            <a:pPr marL="0" indent="0">
              <a:buNone/>
            </a:pPr>
            <a:r>
              <a:rPr kumimoji="1" lang="ja-JP" altLang="en-US" dirty="0"/>
              <a:t>＜日本財団への申請＞</a:t>
            </a:r>
            <a:endParaRPr kumimoji="1" lang="en-US" altLang="ja-JP" dirty="0"/>
          </a:p>
          <a:p>
            <a:r>
              <a:rPr lang="en-US" altLang="ja-JP" dirty="0"/>
              <a:t>2018</a:t>
            </a:r>
            <a:r>
              <a:rPr lang="ja-JP" altLang="en-US" dirty="0"/>
              <a:t>年７月６日（金）</a:t>
            </a:r>
            <a:r>
              <a:rPr lang="en-US" altLang="ja-JP" dirty="0"/>
              <a:t>17:00</a:t>
            </a:r>
            <a:r>
              <a:rPr lang="ja-JP" altLang="en-US" dirty="0"/>
              <a:t>までに、日本財団</a:t>
            </a:r>
            <a:r>
              <a:rPr lang="en-US" altLang="ja-JP" dirty="0"/>
              <a:t>HP*</a:t>
            </a:r>
            <a:r>
              <a:rPr lang="ja-JP" altLang="en-US" dirty="0"/>
              <a:t>より応募ください。</a:t>
            </a:r>
            <a:br>
              <a:rPr lang="en-US" altLang="ja-JP" dirty="0"/>
            </a:br>
            <a:r>
              <a:rPr lang="en-US" altLang="ja-JP" sz="1400" dirty="0">
                <a:hlinkClick r:id="rId2"/>
              </a:rPr>
              <a:t>https://www.nippon-foundation.or.jp/what/grant_application/programs/scotland/</a:t>
            </a:r>
            <a:endParaRPr lang="en-US" altLang="ja-JP" sz="1400" dirty="0"/>
          </a:p>
          <a:p>
            <a:r>
              <a:rPr lang="ja-JP" altLang="en-US" dirty="0"/>
              <a:t>申請には、</a:t>
            </a:r>
            <a:r>
              <a:rPr lang="ja-JP" altLang="en-US" u="sng" dirty="0">
                <a:solidFill>
                  <a:srgbClr val="FF0000"/>
                </a:solidFill>
              </a:rPr>
              <a:t>公益事業コミュニティサイト「</a:t>
            </a:r>
            <a:r>
              <a:rPr lang="en-US" altLang="ja-JP" u="sng" dirty="0">
                <a:solidFill>
                  <a:srgbClr val="FF0000"/>
                </a:solidFill>
              </a:rPr>
              <a:t>CANPAN</a:t>
            </a:r>
            <a:r>
              <a:rPr lang="ja-JP" altLang="en-US" u="sng" dirty="0">
                <a:solidFill>
                  <a:srgbClr val="FF0000"/>
                </a:solidFill>
              </a:rPr>
              <a:t>」への登録</a:t>
            </a:r>
            <a:r>
              <a:rPr lang="ja-JP" altLang="en-US" dirty="0"/>
              <a:t>をいただいております。</a:t>
            </a:r>
            <a:br>
              <a:rPr lang="ja-JP" altLang="en-US" dirty="0"/>
            </a:br>
            <a:endParaRPr kumimoji="1" lang="en-US" altLang="ja-JP" dirty="0"/>
          </a:p>
          <a:p>
            <a:pPr marL="0" indent="0">
              <a:buNone/>
            </a:pPr>
            <a:endParaRPr kumimoji="1" lang="ja-JP" altLang="en-US" dirty="0"/>
          </a:p>
        </p:txBody>
      </p:sp>
      <p:grpSp>
        <p:nvGrpSpPr>
          <p:cNvPr id="11" name="グループ化 10">
            <a:extLst>
              <a:ext uri="{FF2B5EF4-FFF2-40B4-BE49-F238E27FC236}">
                <a16:creationId xmlns:a16="http://schemas.microsoft.com/office/drawing/2014/main" id="{1F1C2CA2-E84B-450B-9E2B-6A8FC018CFE1}"/>
              </a:ext>
            </a:extLst>
          </p:cNvPr>
          <p:cNvGrpSpPr/>
          <p:nvPr/>
        </p:nvGrpSpPr>
        <p:grpSpPr>
          <a:xfrm>
            <a:off x="3960799" y="2695540"/>
            <a:ext cx="4836160" cy="3430541"/>
            <a:chOff x="4194479" y="2277250"/>
            <a:chExt cx="4836160" cy="3430541"/>
          </a:xfrm>
        </p:grpSpPr>
        <p:pic>
          <p:nvPicPr>
            <p:cNvPr id="5" name="図 4">
              <a:extLst>
                <a:ext uri="{FF2B5EF4-FFF2-40B4-BE49-F238E27FC236}">
                  <a16:creationId xmlns:a16="http://schemas.microsoft.com/office/drawing/2014/main" id="{61D1DEF8-BF73-428C-8F0B-59DDE37C89B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194479" y="2277250"/>
              <a:ext cx="4836160" cy="2783840"/>
            </a:xfrm>
            <a:prstGeom prst="rect">
              <a:avLst/>
            </a:prstGeom>
          </p:spPr>
        </p:pic>
        <p:pic>
          <p:nvPicPr>
            <p:cNvPr id="6" name="図 5">
              <a:extLst>
                <a:ext uri="{FF2B5EF4-FFF2-40B4-BE49-F238E27FC236}">
                  <a16:creationId xmlns:a16="http://schemas.microsoft.com/office/drawing/2014/main" id="{3875F15B-9361-467F-BEC3-7DDB96FB146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194479" y="4100839"/>
              <a:ext cx="4836160" cy="1606952"/>
            </a:xfrm>
            <a:prstGeom prst="rect">
              <a:avLst/>
            </a:prstGeom>
          </p:spPr>
        </p:pic>
      </p:grpSp>
      <p:sp>
        <p:nvSpPr>
          <p:cNvPr id="24" name="四角形: 角を丸くする 23">
            <a:extLst>
              <a:ext uri="{FF2B5EF4-FFF2-40B4-BE49-F238E27FC236}">
                <a16:creationId xmlns:a16="http://schemas.microsoft.com/office/drawing/2014/main" id="{F879A613-9E22-4B5C-BF2A-5C1C088B64A2}"/>
              </a:ext>
            </a:extLst>
          </p:cNvPr>
          <p:cNvSpPr/>
          <p:nvPr/>
        </p:nvSpPr>
        <p:spPr>
          <a:xfrm>
            <a:off x="970385" y="2901821"/>
            <a:ext cx="2603240" cy="46653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200" dirty="0">
                <a:solidFill>
                  <a:schemeClr val="accent6">
                    <a:lumMod val="75000"/>
                  </a:schemeClr>
                </a:solidFill>
              </a:rPr>
              <a:t>1.</a:t>
            </a:r>
            <a:r>
              <a:rPr kumimoji="1" lang="ja-JP" altLang="en-US" sz="1200" dirty="0">
                <a:solidFill>
                  <a:schemeClr val="accent6">
                    <a:lumMod val="75000"/>
                  </a:schemeClr>
                </a:solidFill>
              </a:rPr>
              <a:t>ユーザー登録をする</a:t>
            </a:r>
            <a:endParaRPr kumimoji="1" lang="en-US" altLang="ja-JP" sz="1200" dirty="0">
              <a:solidFill>
                <a:schemeClr val="accent6">
                  <a:lumMod val="75000"/>
                </a:schemeClr>
              </a:solidFill>
            </a:endParaRPr>
          </a:p>
          <a:p>
            <a:pPr algn="ctr"/>
            <a:r>
              <a:rPr lang="ja-JP" altLang="en-US" sz="1200" dirty="0">
                <a:solidFill>
                  <a:schemeClr val="accent6">
                    <a:lumMod val="75000"/>
                  </a:schemeClr>
                </a:solidFill>
              </a:rPr>
              <a:t>*個人にて可能です</a:t>
            </a:r>
            <a:endParaRPr kumimoji="1" lang="ja-JP" altLang="en-US" sz="1200" dirty="0">
              <a:solidFill>
                <a:schemeClr val="accent6">
                  <a:lumMod val="75000"/>
                </a:schemeClr>
              </a:solidFill>
            </a:endParaRPr>
          </a:p>
        </p:txBody>
      </p:sp>
      <p:sp>
        <p:nvSpPr>
          <p:cNvPr id="25" name="四角形: 角を丸くする 24">
            <a:extLst>
              <a:ext uri="{FF2B5EF4-FFF2-40B4-BE49-F238E27FC236}">
                <a16:creationId xmlns:a16="http://schemas.microsoft.com/office/drawing/2014/main" id="{55258239-90D4-4180-BB2A-5E61F44B9D6E}"/>
              </a:ext>
            </a:extLst>
          </p:cNvPr>
          <p:cNvSpPr/>
          <p:nvPr/>
        </p:nvSpPr>
        <p:spPr>
          <a:xfrm>
            <a:off x="984390" y="3713584"/>
            <a:ext cx="2603240" cy="46653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200" dirty="0">
                <a:solidFill>
                  <a:schemeClr val="accent6">
                    <a:lumMod val="75000"/>
                  </a:schemeClr>
                </a:solidFill>
              </a:rPr>
              <a:t>2.</a:t>
            </a:r>
            <a:r>
              <a:rPr kumimoji="1" lang="ja-JP" altLang="en-US" sz="1200" dirty="0">
                <a:solidFill>
                  <a:schemeClr val="accent6">
                    <a:lumMod val="75000"/>
                  </a:schemeClr>
                </a:solidFill>
              </a:rPr>
              <a:t>ログインする</a:t>
            </a:r>
            <a:br>
              <a:rPr kumimoji="1" lang="en-US" altLang="ja-JP" sz="1200" dirty="0">
                <a:solidFill>
                  <a:schemeClr val="accent6">
                    <a:lumMod val="75000"/>
                  </a:schemeClr>
                </a:solidFill>
              </a:rPr>
            </a:br>
            <a:r>
              <a:rPr kumimoji="1" lang="ja-JP" altLang="en-US" sz="1200" dirty="0">
                <a:solidFill>
                  <a:schemeClr val="accent6">
                    <a:lumMod val="75000"/>
                  </a:schemeClr>
                </a:solidFill>
              </a:rPr>
              <a:t>（</a:t>
            </a:r>
            <a:r>
              <a:rPr kumimoji="1" lang="en-US" altLang="ja-JP" sz="1200" dirty="0">
                <a:solidFill>
                  <a:schemeClr val="accent6">
                    <a:lumMod val="75000"/>
                  </a:schemeClr>
                </a:solidFill>
              </a:rPr>
              <a:t>1</a:t>
            </a:r>
            <a:r>
              <a:rPr kumimoji="1" lang="ja-JP" altLang="en-US" sz="1200" dirty="0">
                <a:solidFill>
                  <a:schemeClr val="accent6">
                    <a:lumMod val="75000"/>
                  </a:schemeClr>
                </a:solidFill>
              </a:rPr>
              <a:t>のユーザー情報にて）</a:t>
            </a:r>
          </a:p>
        </p:txBody>
      </p:sp>
      <p:sp>
        <p:nvSpPr>
          <p:cNvPr id="26" name="四角形: 角を丸くする 25">
            <a:extLst>
              <a:ext uri="{FF2B5EF4-FFF2-40B4-BE49-F238E27FC236}">
                <a16:creationId xmlns:a16="http://schemas.microsoft.com/office/drawing/2014/main" id="{5FB06D4F-68A8-404E-91D2-2AFD9E7105C8}"/>
              </a:ext>
            </a:extLst>
          </p:cNvPr>
          <p:cNvSpPr/>
          <p:nvPr/>
        </p:nvSpPr>
        <p:spPr>
          <a:xfrm>
            <a:off x="984390" y="4525347"/>
            <a:ext cx="2603240" cy="46653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ja-JP" sz="1200" dirty="0">
                <a:solidFill>
                  <a:schemeClr val="accent6">
                    <a:lumMod val="75000"/>
                  </a:schemeClr>
                </a:solidFill>
              </a:rPr>
              <a:t>3</a:t>
            </a:r>
            <a:r>
              <a:rPr kumimoji="1" lang="en-US" altLang="ja-JP" sz="1200" dirty="0">
                <a:solidFill>
                  <a:schemeClr val="accent6">
                    <a:lumMod val="75000"/>
                  </a:schemeClr>
                </a:solidFill>
              </a:rPr>
              <a:t>.</a:t>
            </a:r>
            <a:r>
              <a:rPr kumimoji="1" lang="ja-JP" altLang="en-US" sz="1200" dirty="0">
                <a:solidFill>
                  <a:schemeClr val="accent6">
                    <a:lumMod val="75000"/>
                  </a:schemeClr>
                </a:solidFill>
              </a:rPr>
              <a:t>団体登録する</a:t>
            </a:r>
          </a:p>
        </p:txBody>
      </p:sp>
      <p:sp>
        <p:nvSpPr>
          <p:cNvPr id="28" name="四角形: 角を丸くする 27">
            <a:extLst>
              <a:ext uri="{FF2B5EF4-FFF2-40B4-BE49-F238E27FC236}">
                <a16:creationId xmlns:a16="http://schemas.microsoft.com/office/drawing/2014/main" id="{86872E91-2A39-4F74-80CF-AF05F7703D2A}"/>
              </a:ext>
            </a:extLst>
          </p:cNvPr>
          <p:cNvSpPr/>
          <p:nvPr/>
        </p:nvSpPr>
        <p:spPr>
          <a:xfrm>
            <a:off x="961054" y="5716953"/>
            <a:ext cx="2603240" cy="46653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200" dirty="0">
                <a:solidFill>
                  <a:schemeClr val="accent6">
                    <a:lumMod val="75000"/>
                  </a:schemeClr>
                </a:solidFill>
              </a:rPr>
              <a:t>4.</a:t>
            </a:r>
            <a:r>
              <a:rPr kumimoji="1" lang="ja-JP" altLang="en-US" sz="1200" u="sng" dirty="0">
                <a:solidFill>
                  <a:srgbClr val="FF0000"/>
                </a:solidFill>
              </a:rPr>
              <a:t>団体</a:t>
            </a:r>
            <a:r>
              <a:rPr kumimoji="1" lang="en-US" altLang="ja-JP" sz="1200" u="sng" dirty="0">
                <a:solidFill>
                  <a:srgbClr val="FF0000"/>
                </a:solidFill>
              </a:rPr>
              <a:t>ID</a:t>
            </a:r>
            <a:r>
              <a:rPr kumimoji="1" lang="ja-JP" altLang="en-US" sz="1200" dirty="0">
                <a:solidFill>
                  <a:schemeClr val="accent6">
                    <a:lumMod val="75000"/>
                  </a:schemeClr>
                </a:solidFill>
              </a:rPr>
              <a:t>が発行される</a:t>
            </a:r>
          </a:p>
        </p:txBody>
      </p:sp>
      <p:sp>
        <p:nvSpPr>
          <p:cNvPr id="29" name="正方形/長方形 28">
            <a:extLst>
              <a:ext uri="{FF2B5EF4-FFF2-40B4-BE49-F238E27FC236}">
                <a16:creationId xmlns:a16="http://schemas.microsoft.com/office/drawing/2014/main" id="{E5641D90-93A9-40B3-AF2D-81F3DA14B693}"/>
              </a:ext>
            </a:extLst>
          </p:cNvPr>
          <p:cNvSpPr/>
          <p:nvPr/>
        </p:nvSpPr>
        <p:spPr>
          <a:xfrm>
            <a:off x="1021711" y="4862155"/>
            <a:ext cx="3009113" cy="738664"/>
          </a:xfrm>
          <a:prstGeom prst="rect">
            <a:avLst/>
          </a:prstGeom>
        </p:spPr>
        <p:txBody>
          <a:bodyPr wrap="square">
            <a:spAutoFit/>
          </a:bodyPr>
          <a:lstStyle/>
          <a:p>
            <a:endParaRPr lang="en-US" altLang="ja-JP" sz="1050" dirty="0"/>
          </a:p>
          <a:p>
            <a:r>
              <a:rPr lang="ja-JP" altLang="en-US" sz="1050" dirty="0"/>
              <a:t>団体の連絡先（主たる事業所の所在地、電話番号、</a:t>
            </a:r>
            <a:r>
              <a:rPr lang="en-US" altLang="ja-JP" sz="1050" dirty="0"/>
              <a:t>FAX</a:t>
            </a:r>
            <a:r>
              <a:rPr lang="ja-JP" altLang="en-US" sz="1050" dirty="0"/>
              <a:t>等）の公開設定は必ず「公開する」に設定してください。</a:t>
            </a:r>
          </a:p>
        </p:txBody>
      </p:sp>
      <p:sp>
        <p:nvSpPr>
          <p:cNvPr id="30" name="テキスト ボックス 29">
            <a:extLst>
              <a:ext uri="{FF2B5EF4-FFF2-40B4-BE49-F238E27FC236}">
                <a16:creationId xmlns:a16="http://schemas.microsoft.com/office/drawing/2014/main" id="{FE248C0B-7686-48DA-9579-A691119CB638}"/>
              </a:ext>
            </a:extLst>
          </p:cNvPr>
          <p:cNvSpPr txBox="1"/>
          <p:nvPr/>
        </p:nvSpPr>
        <p:spPr>
          <a:xfrm>
            <a:off x="827336" y="2464440"/>
            <a:ext cx="3284874" cy="276999"/>
          </a:xfrm>
          <a:prstGeom prst="rect">
            <a:avLst/>
          </a:prstGeom>
          <a:noFill/>
        </p:spPr>
        <p:txBody>
          <a:bodyPr wrap="none" rtlCol="0">
            <a:spAutoFit/>
          </a:bodyPr>
          <a:lstStyle/>
          <a:p>
            <a:r>
              <a:rPr kumimoji="1" lang="ja-JP" altLang="en-US" sz="1200" dirty="0"/>
              <a:t>団体登録がされていない場合の、新規登録手順</a:t>
            </a:r>
          </a:p>
        </p:txBody>
      </p:sp>
      <p:cxnSp>
        <p:nvCxnSpPr>
          <p:cNvPr id="32" name="コネクタ: カギ線 31">
            <a:extLst>
              <a:ext uri="{FF2B5EF4-FFF2-40B4-BE49-F238E27FC236}">
                <a16:creationId xmlns:a16="http://schemas.microsoft.com/office/drawing/2014/main" id="{A11947CD-5021-4415-9BCD-512F886A561C}"/>
              </a:ext>
            </a:extLst>
          </p:cNvPr>
          <p:cNvCxnSpPr>
            <a:stCxn id="28" idx="2"/>
          </p:cNvCxnSpPr>
          <p:nvPr/>
        </p:nvCxnSpPr>
        <p:spPr>
          <a:xfrm rot="16200000" flipH="1">
            <a:off x="4064458" y="4381699"/>
            <a:ext cx="179994" cy="3783563"/>
          </a:xfrm>
          <a:prstGeom prst="bentConnector2">
            <a:avLst/>
          </a:prstGeom>
          <a:ln>
            <a:tailEnd type="triangle"/>
          </a:ln>
        </p:spPr>
        <p:style>
          <a:lnRef idx="1">
            <a:schemeClr val="accent6"/>
          </a:lnRef>
          <a:fillRef idx="0">
            <a:schemeClr val="accent6"/>
          </a:fillRef>
          <a:effectRef idx="0">
            <a:schemeClr val="accent6"/>
          </a:effectRef>
          <a:fontRef idx="minor">
            <a:schemeClr val="tx1"/>
          </a:fontRef>
        </p:style>
      </p:cxnSp>
      <p:sp>
        <p:nvSpPr>
          <p:cNvPr id="33" name="テキスト ボックス 32">
            <a:extLst>
              <a:ext uri="{FF2B5EF4-FFF2-40B4-BE49-F238E27FC236}">
                <a16:creationId xmlns:a16="http://schemas.microsoft.com/office/drawing/2014/main" id="{A902B428-12BF-4DBD-BCBE-FB5BEA8E4EDB}"/>
              </a:ext>
            </a:extLst>
          </p:cNvPr>
          <p:cNvSpPr txBox="1"/>
          <p:nvPr/>
        </p:nvSpPr>
        <p:spPr>
          <a:xfrm>
            <a:off x="6046237" y="6271170"/>
            <a:ext cx="1560042" cy="261610"/>
          </a:xfrm>
          <a:prstGeom prst="rect">
            <a:avLst/>
          </a:prstGeom>
          <a:noFill/>
        </p:spPr>
        <p:txBody>
          <a:bodyPr wrap="none" rtlCol="0">
            <a:spAutoFit/>
          </a:bodyPr>
          <a:lstStyle/>
          <a:p>
            <a:r>
              <a:rPr kumimoji="1" lang="ja-JP" altLang="en-US" sz="1100" dirty="0">
                <a:latin typeface="Meiryo UI" panose="020B0604030504040204" pitchFamily="50" charset="-128"/>
                <a:ea typeface="Meiryo UI" panose="020B0604030504040204" pitchFamily="50" charset="-128"/>
                <a:cs typeface="Meiryo UI" panose="020B0604030504040204" pitchFamily="50" charset="-128"/>
              </a:rPr>
              <a:t>申請フォーム記載に必要</a:t>
            </a:r>
          </a:p>
        </p:txBody>
      </p:sp>
    </p:spTree>
    <p:extLst>
      <p:ext uri="{BB962C8B-B14F-4D97-AF65-F5344CB8AC3E}">
        <p14:creationId xmlns:p14="http://schemas.microsoft.com/office/powerpoint/2010/main" val="214549910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11116</TotalTime>
  <Words>982</Words>
  <Application>Microsoft Office PowerPoint</Application>
  <PresentationFormat>画面に合わせる (4:3)</PresentationFormat>
  <Paragraphs>181</Paragraphs>
  <Slides>14</Slides>
  <Notes>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14</vt:i4>
      </vt:variant>
    </vt:vector>
  </HeadingPairs>
  <TitlesOfParts>
    <vt:vector size="22" baseType="lpstr">
      <vt:lpstr>Meiryo UI</vt:lpstr>
      <vt:lpstr>ＭＳ Ｐゴシック</vt:lpstr>
      <vt:lpstr>新細明體</vt:lpstr>
      <vt:lpstr>游ゴシック</vt:lpstr>
      <vt:lpstr>Arial</vt:lpstr>
      <vt:lpstr>Calibri</vt:lpstr>
      <vt:lpstr>Calibri Light</vt:lpstr>
      <vt:lpstr>Office テーマ</vt:lpstr>
      <vt:lpstr>海洋開発に係る日本-スコットランド連携技術開発助成 申請方法の説明、研究テーマについて  日本財団</vt:lpstr>
      <vt:lpstr>応募要件</vt:lpstr>
      <vt:lpstr>対象となる経費</vt:lpstr>
      <vt:lpstr>応募テーマ（1/2）</vt:lpstr>
      <vt:lpstr>応募テーマ（2/2）</vt:lpstr>
      <vt:lpstr>海洋開発への展開例（ロボット、成型・加工、制御）</vt:lpstr>
      <vt:lpstr>海洋開発への展開例（各種センサ、通信、電力マネジメント）</vt:lpstr>
      <vt:lpstr>海洋開発への展開例（素材、シミュレーション、モニタリング）</vt:lpstr>
      <vt:lpstr>申請の方法（1/2）</vt:lpstr>
      <vt:lpstr>申請の方法（2/2）</vt:lpstr>
      <vt:lpstr>審査スキーム</vt:lpstr>
      <vt:lpstr>よくある質問（1/2）</vt:lpstr>
      <vt:lpstr>よくある質問（2/2）</vt:lpstr>
      <vt:lpstr>募集ページ、問い合わせ先</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海洋開発に係る日本-スコットランド連携技術開発助成_x000b_申請方法の説明、研究テーマについて</dc:title>
  <dc:creator>Toru Aoki</dc:creator>
  <cp:lastModifiedBy>Takuma Ihara</cp:lastModifiedBy>
  <cp:revision>567</cp:revision>
  <cp:lastPrinted>2017-12-08T06:55:07Z</cp:lastPrinted>
  <dcterms:created xsi:type="dcterms:W3CDTF">2016-02-05T01:21:37Z</dcterms:created>
  <dcterms:modified xsi:type="dcterms:W3CDTF">2018-05-15T00:35:53Z</dcterms:modified>
</cp:coreProperties>
</file>