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350" r:id="rId2"/>
    <p:sldId id="322" r:id="rId3"/>
    <p:sldId id="414" r:id="rId4"/>
    <p:sldId id="416" r:id="rId5"/>
    <p:sldId id="446" r:id="rId6"/>
    <p:sldId id="424" r:id="rId7"/>
    <p:sldId id="426" r:id="rId8"/>
    <p:sldId id="447" r:id="rId9"/>
    <p:sldId id="423" r:id="rId10"/>
    <p:sldId id="417" r:id="rId11"/>
    <p:sldId id="440" r:id="rId12"/>
    <p:sldId id="419" r:id="rId13"/>
    <p:sldId id="450" r:id="rId14"/>
    <p:sldId id="451" r:id="rId15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B33"/>
    <a:srgbClr val="FFCC00"/>
    <a:srgbClr val="66FFFF"/>
    <a:srgbClr val="A4FEC6"/>
    <a:srgbClr val="1DCAD3"/>
    <a:srgbClr val="F6FAF4"/>
    <a:srgbClr val="E8F3E1"/>
    <a:srgbClr val="FFFF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93" autoAdjust="0"/>
    <p:restoredTop sz="78849" autoAdjust="0"/>
  </p:normalViewPr>
  <p:slideViewPr>
    <p:cSldViewPr snapToGrid="0">
      <p:cViewPr varScale="1">
        <p:scale>
          <a:sx n="68" d="100"/>
          <a:sy n="68" d="100"/>
        </p:scale>
        <p:origin x="1752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howGuides="1">
      <p:cViewPr varScale="1">
        <p:scale>
          <a:sx n="58" d="100"/>
          <a:sy n="58" d="100"/>
        </p:scale>
        <p:origin x="275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_ihara\Google%20&#12489;&#12521;&#12452;&#12502;\&#28023;&#27915;&#38283;&#30330;&#20154;&#26448;&#32946;&#25104;&#25512;&#36914;&#23460;(&#20849;&#26377;&#36039;&#26009;_&#9675;&#26085;)\01_&#25126;&#30053;&#26908;&#35342;&#22996;&#21729;&#20250;&#38306;&#20418;\&#22577;&#21578;&#26360;\&#20013;&#38291;&#22577;&#21578;&#26360;&#38306;&#20418;&#12398;&#22259;&#12289;&#12464;&#12521;&#12501;(&#39151;&#30000;)\&#20013;&#38291;&#22577;&#21578;&#26360;&#12464;&#12521;&#12501;_&#20307;&#35009;&#20462;&#27491;_&#21106;&#21512;&#2127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6436242649636561"/>
          <c:y val="0"/>
          <c:w val="0.12684559740527157"/>
          <c:h val="0.66164950863855698"/>
        </c:manualLayout>
      </c:layout>
      <c:pieChart>
        <c:varyColors val="1"/>
        <c:ser>
          <c:idx val="0"/>
          <c:order val="0"/>
          <c:explosion val="3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E69-4965-ACA8-C38D5D6CB63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E69-4965-ACA8-C38D5D6CB63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FE69-4965-ACA8-C38D5D6CB63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FE69-4965-ACA8-C38D5D6CB63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FE69-4965-ACA8-C38D5D6CB63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FE69-4965-ACA8-C38D5D6CB63A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FE69-4965-ACA8-C38D5D6CB63A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FE69-4965-ACA8-C38D5D6CB63A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FE69-4965-ACA8-C38D5D6CB63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lt1"/>
                    </a:solidFill>
                    <a:latin typeface="ＭＳ 明朝" panose="02020609040205080304" pitchFamily="17" charset="-128"/>
                    <a:ea typeface="ＭＳ 明朝" panose="02020609040205080304" pitchFamily="17" charset="-128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'Q1,Q2'!$C$3:$C$11</c:f>
              <c:strCache>
                <c:ptCount val="9"/>
                <c:pt idx="0">
                  <c:v>電子部品・デバイス製造</c:v>
                </c:pt>
                <c:pt idx="1">
                  <c:v>産業用機械製造</c:v>
                </c:pt>
                <c:pt idx="2">
                  <c:v>素材・素材加工品</c:v>
                </c:pt>
                <c:pt idx="3">
                  <c:v>情報通信(AI開発等含む)</c:v>
                </c:pt>
                <c:pt idx="4">
                  <c:v>ロボティクス</c:v>
                </c:pt>
                <c:pt idx="5">
                  <c:v>宇宙</c:v>
                </c:pt>
                <c:pt idx="6">
                  <c:v>舶用機器</c:v>
                </c:pt>
                <c:pt idx="7">
                  <c:v>その他</c:v>
                </c:pt>
                <c:pt idx="8">
                  <c:v>大学</c:v>
                </c:pt>
              </c:strCache>
            </c:strRef>
          </c:cat>
          <c:val>
            <c:numRef>
              <c:f>'Q1,Q2'!$D$3:$D$11</c:f>
              <c:numCache>
                <c:formatCode>General</c:formatCode>
                <c:ptCount val="9"/>
                <c:pt idx="0">
                  <c:v>5</c:v>
                </c:pt>
                <c:pt idx="1">
                  <c:v>7</c:v>
                </c:pt>
                <c:pt idx="2">
                  <c:v>19</c:v>
                </c:pt>
                <c:pt idx="3">
                  <c:v>13</c:v>
                </c:pt>
                <c:pt idx="4">
                  <c:v>5</c:v>
                </c:pt>
                <c:pt idx="5">
                  <c:v>2</c:v>
                </c:pt>
                <c:pt idx="6">
                  <c:v>14</c:v>
                </c:pt>
                <c:pt idx="7">
                  <c:v>7</c:v>
                </c:pt>
                <c:pt idx="8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FE69-4965-ACA8-C38D5D6CB63A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5465361076895645"/>
          <c:y val="0.18445690178287627"/>
          <c:w val="0.3453463892310436"/>
          <c:h val="0.356820814571403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defRPr>
          </a:pPr>
          <a:endParaRPr lang="ja-JP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D78C6-4CFC-478C-A9E5-EAF9EC7DEBDF}" type="datetimeFigureOut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700423-B691-4E1D-8243-8AF21F342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924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00423-B691-4E1D-8243-8AF21F34243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4284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00423-B691-4E1D-8243-8AF21F342434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0183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00423-B691-4E1D-8243-8AF21F342434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70629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00423-B691-4E1D-8243-8AF21F342434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7540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12/12</a:t>
            </a:r>
            <a:r>
              <a:rPr kumimoji="1" lang="ja-JP" altLang="en-US"/>
              <a:t>東京用に修正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00423-B691-4E1D-8243-8AF21F342434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08808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00423-B691-4E1D-8243-8AF21F342434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2298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00423-B691-4E1D-8243-8AF21F34243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22572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00423-B691-4E1D-8243-8AF21F342434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8399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1212</a:t>
            </a:r>
            <a:r>
              <a:rPr kumimoji="1" lang="ja-JP" altLang="en-US"/>
              <a:t>東京用に修正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00423-B691-4E1D-8243-8AF21F342434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5370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00423-B691-4E1D-8243-8AF21F342434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18217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00423-B691-4E1D-8243-8AF21F342434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50818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00423-B691-4E1D-8243-8AF21F342434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71193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00423-B691-4E1D-8243-8AF21F342434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35644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00423-B691-4E1D-8243-8AF21F342434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175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DE3BA-09BB-4FD8-B439-19DBAD221BF5}" type="datetime1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3924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9BFA8-A2A6-4453-BA90-CE84C36A85BD}" type="datetime1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8434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E081B-08EE-4EA5-A329-8E14E0FB998A}" type="datetime1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2983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20" y="5690586"/>
            <a:ext cx="9090160" cy="1149658"/>
          </a:xfrm>
          <a:prstGeom prst="rect">
            <a:avLst/>
          </a:prstGeom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87A7-09B1-4543-849C-505504B586D3}" type="datetime1">
              <a:rPr kumimoji="1" lang="ja-JP" altLang="en-US" smtClean="0"/>
              <a:t>2018/5/15</a:t>
            </a:fld>
            <a:endParaRPr kumimoji="1" lang="ja-JP" altLang="en-US" dirty="0"/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52" y="20272"/>
            <a:ext cx="9090160" cy="1074198"/>
          </a:xfrm>
          <a:prstGeom prst="rect">
            <a:avLst/>
          </a:prstGeom>
        </p:spPr>
      </p:pic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8688482" y="6462941"/>
            <a:ext cx="400032" cy="258536"/>
          </a:xfrm>
          <a:prstGeom prst="rect">
            <a:avLst/>
          </a:prstGeom>
        </p:spPr>
        <p:txBody>
          <a:bodyPr vert="horz" lIns="84406" tIns="42203" rIns="84406" bIns="42203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31C1AF-E080-49AF-82AD-AD5EBE494B1D}" type="slidenum">
              <a:rPr lang="ja-JP" altLang="en-US" sz="1477" smtClean="0">
                <a:solidFill>
                  <a:schemeClr val="accent1"/>
                </a:solidFill>
              </a:rPr>
              <a:pPr/>
              <a:t>‹#›</a:t>
            </a:fld>
            <a:endParaRPr lang="ja-JP" altLang="en-US" sz="1477" dirty="0">
              <a:solidFill>
                <a:schemeClr val="accent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42012" y="158044"/>
            <a:ext cx="8401988" cy="736966"/>
          </a:xfrm>
        </p:spPr>
        <p:txBody>
          <a:bodyPr>
            <a:noAutofit/>
          </a:bodyPr>
          <a:lstStyle>
            <a:lvl1pPr>
              <a:defRPr sz="2585" b="1">
                <a:solidFill>
                  <a:schemeClr val="accent1"/>
                </a:solidFill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72090" y="983848"/>
            <a:ext cx="8858549" cy="5161771"/>
          </a:xfrm>
        </p:spPr>
        <p:txBody>
          <a:bodyPr>
            <a:normAutofit/>
          </a:bodyPr>
          <a:lstStyle>
            <a:lvl1pPr>
              <a:defRPr sz="1846">
                <a:solidFill>
                  <a:schemeClr val="accent1"/>
                </a:solidFill>
              </a:defRPr>
            </a:lvl1pPr>
            <a:lvl2pPr>
              <a:defRPr sz="1662">
                <a:solidFill>
                  <a:schemeClr val="accent1"/>
                </a:solidFill>
              </a:defRPr>
            </a:lvl2pPr>
            <a:lvl3pPr>
              <a:defRPr sz="1477">
                <a:solidFill>
                  <a:schemeClr val="accent1"/>
                </a:solidFill>
              </a:defRPr>
            </a:lvl3pPr>
            <a:lvl4pPr>
              <a:defRPr sz="1292">
                <a:solidFill>
                  <a:schemeClr val="accent1"/>
                </a:solidFill>
              </a:defRPr>
            </a:lvl4pPr>
            <a:lvl5pPr>
              <a:defRPr sz="1292">
                <a:solidFill>
                  <a:schemeClr val="accent1"/>
                </a:solidFill>
              </a:defRPr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2" y="50201"/>
            <a:ext cx="792273" cy="81488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EC671B1-C4EC-4C62-95DD-6910D6B7652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09280" y="134324"/>
            <a:ext cx="863600" cy="785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31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CA2AD-E5DF-4C5D-B58A-DBFD61F1D9B7}" type="datetime1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3235" y="6389907"/>
            <a:ext cx="2057400" cy="365125"/>
          </a:xfrm>
        </p:spPr>
        <p:txBody>
          <a:bodyPr/>
          <a:lstStyle>
            <a:lvl1pPr>
              <a:defRPr sz="1600"/>
            </a:lvl1pPr>
          </a:lstStyle>
          <a:p>
            <a:fld id="{F040F03B-1E55-4562-957C-64A88D1416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5136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AC54F-5A88-49A2-811F-FB26E2E0847C}" type="datetime1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4567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AFD2C-6C11-4C42-88FD-11265D8D083D}" type="datetime1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566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C34EA-30D4-4B21-9A53-AE03817DE903}" type="datetime1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9019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06597-C028-425D-A4C8-B8655AC55041}" type="datetime1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998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98C06-10A7-491D-8AF6-370420A2915E}" type="datetime1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604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9A50B-E2FA-445A-B26D-B475FF23214F}" type="datetime1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4385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49ED3-51DB-4DD1-A170-6687339A845E}" type="datetime1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797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1A0D6-1B27-49EF-8517-30F01DC47D73}" type="datetime1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535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0F03B-1E55-4562-957C-64A88D1416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2767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38023" y="2894685"/>
            <a:ext cx="8959504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altLang="ja-JP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海洋開発に係る日本</a:t>
            </a:r>
            <a:r>
              <a:rPr lang="en-US" altLang="ja-JP" sz="28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</a:t>
            </a:r>
            <a:r>
              <a:rPr lang="ja-JP" altLang="en-US" sz="28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スコットランド連携技術開発助成</a:t>
            </a:r>
            <a:endParaRPr lang="en-US" altLang="ja-JP" sz="2800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背景について</a:t>
            </a:r>
            <a:endParaRPr lang="en-US" altLang="ja-JP" sz="2800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2800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en-US" altLang="ja-JP" sz="28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2018</a:t>
            </a:r>
            <a:r>
              <a:rPr lang="ja-JP" altLang="en-US" sz="28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</a:t>
            </a:r>
            <a:r>
              <a:rPr lang="en-US" altLang="ja-JP" sz="28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lang="ja-JP" altLang="en-US" sz="28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endParaRPr lang="en-US" altLang="ja-JP" sz="2800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日本財団</a:t>
            </a:r>
            <a:endParaRPr lang="en-US" altLang="ja-JP" sz="2800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023" y="313957"/>
            <a:ext cx="1905000" cy="180863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8EED809D-4DD2-4423-A5B8-7822CB70CE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51040" y="274745"/>
            <a:ext cx="1947307" cy="177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782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742012" y="323389"/>
            <a:ext cx="8401988" cy="478314"/>
          </a:xfrm>
        </p:spPr>
        <p:txBody>
          <a:bodyPr/>
          <a:lstStyle/>
          <a:p>
            <a:r>
              <a:rPr lang="ja-JP" altLang="en-US" dirty="0"/>
              <a:t>技術イノベーションを推進するための７つの方策</a:t>
            </a:r>
            <a:endParaRPr kumimoji="1" lang="ja-JP" altLang="en-US" dirty="0"/>
          </a:p>
        </p:txBody>
      </p:sp>
      <p:sp>
        <p:nvSpPr>
          <p:cNvPr id="10" name="コンテンツ プレースホルダー 2"/>
          <p:cNvSpPr txBox="1">
            <a:spLocks/>
          </p:cNvSpPr>
          <p:nvPr/>
        </p:nvSpPr>
        <p:spPr>
          <a:xfrm>
            <a:off x="125909" y="1079863"/>
            <a:ext cx="8436200" cy="799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9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9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 dirty="0">
                <a:solidFill>
                  <a:schemeClr val="accent5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2030</a:t>
            </a:r>
            <a:r>
              <a:rPr lang="ja-JP" altLang="en-US" sz="2000" dirty="0">
                <a:solidFill>
                  <a:schemeClr val="accent5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年に向けて進めるべき、 </a:t>
            </a:r>
            <a:r>
              <a:rPr lang="en-US" altLang="ja-JP" sz="2400" dirty="0">
                <a:solidFill>
                  <a:schemeClr val="accent5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</a:t>
            </a:r>
            <a:r>
              <a:rPr lang="ja-JP" altLang="en-US" sz="2400" dirty="0">
                <a:solidFill>
                  <a:schemeClr val="accent5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つ </a:t>
            </a:r>
            <a:r>
              <a:rPr lang="ja-JP" altLang="en-US" sz="2000" dirty="0">
                <a:solidFill>
                  <a:schemeClr val="accent5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の技術テーマ　を進めていくために</a:t>
            </a:r>
            <a:r>
              <a:rPr lang="ja-JP" altLang="en-US" sz="2000" dirty="0" err="1">
                <a:solidFill>
                  <a:schemeClr val="accent5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。。。</a:t>
            </a:r>
            <a:endParaRPr lang="en-US" altLang="ja-JP" sz="2184" dirty="0">
              <a:solidFill>
                <a:schemeClr val="accent5"/>
              </a:solidFill>
            </a:endParaRPr>
          </a:p>
        </p:txBody>
      </p:sp>
      <p:sp>
        <p:nvSpPr>
          <p:cNvPr id="13" name="コンテンツ プレースホルダー 2">
            <a:extLst>
              <a:ext uri="{FF2B5EF4-FFF2-40B4-BE49-F238E27FC236}">
                <a16:creationId xmlns:a16="http://schemas.microsoft.com/office/drawing/2014/main" id="{F217BA89-5E81-4337-BF14-2A781F827D9E}"/>
              </a:ext>
            </a:extLst>
          </p:cNvPr>
          <p:cNvSpPr txBox="1">
            <a:spLocks/>
          </p:cNvSpPr>
          <p:nvPr/>
        </p:nvSpPr>
        <p:spPr>
          <a:xfrm>
            <a:off x="252546" y="1798264"/>
            <a:ext cx="8486340" cy="40030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9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9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ja-JP" altLang="en-US" sz="2400" dirty="0">
                <a:solidFill>
                  <a:srgbClr val="FF0000"/>
                </a:solidFill>
              </a:rPr>
              <a:t>日本の技術と海洋石油・ガス産業をつなぐ仕組みの整備（実効性のあるチャネルの確立）</a:t>
            </a:r>
            <a:endParaRPr lang="en-US" altLang="ja-JP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ja-JP" altLang="en-US" sz="1800" dirty="0"/>
              <a:t>「新技術を誰（どの企業）に持ち込んでいったらいいかわからない」、</a:t>
            </a:r>
            <a:br>
              <a:rPr lang="en-US" altLang="ja-JP" sz="1800" dirty="0"/>
            </a:br>
            <a:r>
              <a:rPr lang="ja-JP" altLang="en-US" sz="1800" dirty="0"/>
              <a:t>「自身の技術・アイデアが海洋開発分野で応用できるかどうかを、相談できる相手がいない」とならぬよう、国内外（特に海外）の石油・ガス会社等と直結する窓口の設置。</a:t>
            </a:r>
            <a:endParaRPr lang="en-US" altLang="ja-JP" sz="1800" dirty="0"/>
          </a:p>
          <a:p>
            <a:pPr marL="0" indent="0">
              <a:buNone/>
            </a:pPr>
            <a:endParaRPr lang="en-US" altLang="ja-JP" sz="2400" dirty="0"/>
          </a:p>
          <a:p>
            <a:pPr marL="457200" indent="-457200">
              <a:buFont typeface="+mj-lt"/>
              <a:buAutoNum type="arabicPeriod" startAt="2"/>
            </a:pPr>
            <a:r>
              <a:rPr lang="ja-JP" altLang="en-US" sz="2400" dirty="0">
                <a:solidFill>
                  <a:srgbClr val="FF0000"/>
                </a:solidFill>
              </a:rPr>
              <a:t>研究開発に必要な資金支援と国内外での実証の場の確保</a:t>
            </a:r>
            <a:endParaRPr lang="en-US" altLang="ja-JP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ja-JP" altLang="en-US" sz="1800" dirty="0"/>
              <a:t>イノベーションの芽となるプロトタイプの技術開発に対する</a:t>
            </a:r>
            <a:br>
              <a:rPr lang="en-US" altLang="ja-JP" sz="1800" dirty="0"/>
            </a:br>
            <a:r>
              <a:rPr lang="ja-JP" altLang="en-US" sz="1800" dirty="0"/>
              <a:t>支援。経験ある海外のプレーヤーと連携した実証試験や、</a:t>
            </a:r>
            <a:br>
              <a:rPr lang="en-US" altLang="ja-JP" sz="1800" dirty="0"/>
            </a:br>
            <a:r>
              <a:rPr lang="ja-JP" altLang="en-US" sz="1800" dirty="0"/>
              <a:t>国内において、小規模な実証試験が行えるような仕組み</a:t>
            </a:r>
            <a:br>
              <a:rPr lang="en-US" altLang="ja-JP" sz="1800" dirty="0"/>
            </a:br>
            <a:r>
              <a:rPr lang="ja-JP" altLang="en-US" sz="1800" dirty="0"/>
              <a:t>の整備。</a:t>
            </a:r>
            <a:endParaRPr lang="en-US" altLang="ja-JP" sz="1800" dirty="0"/>
          </a:p>
        </p:txBody>
      </p:sp>
      <p:pic>
        <p:nvPicPr>
          <p:cNvPr id="2050" name="Picture 2" descr="「underwater center test」の画像検索結果">
            <a:extLst>
              <a:ext uri="{FF2B5EF4-FFF2-40B4-BE49-F238E27FC236}">
                <a16:creationId xmlns:a16="http://schemas.microsoft.com/office/drawing/2014/main" id="{83509511-3591-45D0-BB62-68CBAC678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4413" y="4410723"/>
            <a:ext cx="2774473" cy="1530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91E4AC7-56B9-4A67-A903-D5F4521412C8}"/>
              </a:ext>
            </a:extLst>
          </p:cNvPr>
          <p:cNvSpPr txBox="1"/>
          <p:nvPr/>
        </p:nvSpPr>
        <p:spPr>
          <a:xfrm>
            <a:off x="6429217" y="5941018"/>
            <a:ext cx="14770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/>
              <a:t>出典</a:t>
            </a:r>
            <a:r>
              <a:rPr lang="en-US" altLang="ja-JP" sz="1400" dirty="0"/>
              <a:t>:Microsoft</a:t>
            </a:r>
            <a:r>
              <a:rPr lang="ja-JP" altLang="en-US" sz="1400" dirty="0"/>
              <a:t>社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439872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742012" y="323389"/>
            <a:ext cx="8401988" cy="478314"/>
          </a:xfrm>
        </p:spPr>
        <p:txBody>
          <a:bodyPr/>
          <a:lstStyle/>
          <a:p>
            <a:r>
              <a:rPr lang="ja-JP" altLang="en-US" dirty="0"/>
              <a:t>技術イノベーションを推進するための７つの方策</a:t>
            </a:r>
            <a:endParaRPr kumimoji="1" lang="ja-JP" altLang="en-US" dirty="0"/>
          </a:p>
        </p:txBody>
      </p:sp>
      <p:sp>
        <p:nvSpPr>
          <p:cNvPr id="13" name="コンテンツ プレースホルダー 2">
            <a:extLst>
              <a:ext uri="{FF2B5EF4-FFF2-40B4-BE49-F238E27FC236}">
                <a16:creationId xmlns:a16="http://schemas.microsoft.com/office/drawing/2014/main" id="{F217BA89-5E81-4337-BF14-2A781F827D9E}"/>
              </a:ext>
            </a:extLst>
          </p:cNvPr>
          <p:cNvSpPr txBox="1">
            <a:spLocks/>
          </p:cNvSpPr>
          <p:nvPr/>
        </p:nvSpPr>
        <p:spPr>
          <a:xfrm>
            <a:off x="229397" y="1671774"/>
            <a:ext cx="8654527" cy="40030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9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9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3"/>
            </a:pPr>
            <a:r>
              <a:rPr lang="ja-JP" altLang="en-US" sz="2400" dirty="0">
                <a:solidFill>
                  <a:srgbClr val="FF0000"/>
                </a:solidFill>
              </a:rPr>
              <a:t>標準化等、ルール作り、規制への対応</a:t>
            </a:r>
            <a:endParaRPr lang="en-US" altLang="ja-JP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ja-JP" altLang="ja-JP" sz="1800" dirty="0"/>
              <a:t>日本発</a:t>
            </a:r>
            <a:r>
              <a:rPr lang="ja-JP" altLang="en-US" sz="1800" dirty="0"/>
              <a:t>の</a:t>
            </a:r>
            <a:r>
              <a:rPr lang="ja-JP" altLang="ja-JP" sz="1800" dirty="0"/>
              <a:t>新技術</a:t>
            </a:r>
            <a:r>
              <a:rPr lang="ja-JP" altLang="en-US" sz="1800" dirty="0"/>
              <a:t>を技術開発の段階からＡＰＩや</a:t>
            </a:r>
            <a:br>
              <a:rPr lang="en-US" altLang="ja-JP" sz="1800" dirty="0"/>
            </a:br>
            <a:r>
              <a:rPr lang="ja-JP" altLang="en-US" sz="1800" dirty="0"/>
              <a:t>ＩＳＯなどで国際標準化するための取り組み。</a:t>
            </a:r>
            <a:br>
              <a:rPr lang="en-US" altLang="ja-JP" sz="1800" dirty="0"/>
            </a:br>
            <a:r>
              <a:rPr lang="ja-JP" altLang="en-US" sz="1800" dirty="0"/>
              <a:t>武器輸出に当たる可能性の低いものは、積極的</a:t>
            </a:r>
            <a:br>
              <a:rPr lang="en-US" altLang="ja-JP" sz="1800" dirty="0"/>
            </a:br>
            <a:r>
              <a:rPr lang="ja-JP" altLang="en-US" sz="1800" dirty="0"/>
              <a:t>に展開が行えるような仕組みが必要</a:t>
            </a:r>
            <a:endParaRPr lang="en-US" altLang="ja-JP" sz="1800" dirty="0"/>
          </a:p>
          <a:p>
            <a:pPr marL="0" indent="0">
              <a:buNone/>
            </a:pPr>
            <a:endParaRPr lang="en-US" altLang="ja-JP" sz="1600" dirty="0"/>
          </a:p>
          <a:p>
            <a:pPr marL="0" indent="0">
              <a:buNone/>
            </a:pPr>
            <a:endParaRPr lang="en-US" altLang="ja-JP" sz="1600" dirty="0"/>
          </a:p>
          <a:p>
            <a:pPr marL="0" indent="0">
              <a:buNone/>
            </a:pPr>
            <a:endParaRPr lang="en-US" altLang="ja-JP" sz="1600" dirty="0"/>
          </a:p>
          <a:p>
            <a:pPr marL="457200" indent="-457200">
              <a:buFont typeface="+mj-lt"/>
              <a:buAutoNum type="arabicPeriod" startAt="4"/>
            </a:pPr>
            <a:r>
              <a:rPr lang="ja-JP" altLang="en-US" sz="2400" dirty="0">
                <a:solidFill>
                  <a:srgbClr val="FF0000"/>
                </a:solidFill>
              </a:rPr>
              <a:t>中小、ベンチャー企業の参入支援（助言サポート、ネットワーキング、規制手続き対応、等）</a:t>
            </a:r>
          </a:p>
          <a:p>
            <a:pPr marL="0" indent="0">
              <a:buNone/>
            </a:pPr>
            <a:r>
              <a:rPr lang="ja-JP" altLang="ja-JP" sz="1800" dirty="0"/>
              <a:t>ユニークなアイデア</a:t>
            </a:r>
            <a:r>
              <a:rPr lang="ja-JP" altLang="en-US" sz="1800" dirty="0"/>
              <a:t>、</a:t>
            </a:r>
            <a:r>
              <a:rPr lang="ja-JP" altLang="ja-JP" sz="1800" dirty="0"/>
              <a:t>独自性の強い新技術</a:t>
            </a:r>
            <a:r>
              <a:rPr lang="ja-JP" altLang="en-US" sz="1800" dirty="0"/>
              <a:t>の実用化を支援（上記の仕組みを活用しつつ、</a:t>
            </a:r>
            <a:br>
              <a:rPr lang="en-US" altLang="ja-JP" sz="1800" dirty="0"/>
            </a:br>
            <a:r>
              <a:rPr lang="ja-JP" altLang="en-US" sz="1800" dirty="0"/>
              <a:t>企業規模が小さく対応が困難な部分をサポート）</a:t>
            </a:r>
            <a:endParaRPr lang="en-US" altLang="ja-JP" sz="1800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7AD154E-6BA6-46B0-B626-7FBDD25D9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2862" y="1872686"/>
            <a:ext cx="2705867" cy="1800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997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742012" y="323389"/>
            <a:ext cx="8401988" cy="478314"/>
          </a:xfrm>
        </p:spPr>
        <p:txBody>
          <a:bodyPr/>
          <a:lstStyle/>
          <a:p>
            <a:r>
              <a:rPr lang="ja-JP" altLang="en-US" dirty="0"/>
              <a:t>技術イノベーションを推進するための７つの方策</a:t>
            </a:r>
            <a:endParaRPr kumimoji="1" lang="ja-JP" altLang="en-US" dirty="0"/>
          </a:p>
        </p:txBody>
      </p:sp>
      <p:sp>
        <p:nvSpPr>
          <p:cNvPr id="18" name="コンテンツ プレースホルダー 2">
            <a:extLst>
              <a:ext uri="{FF2B5EF4-FFF2-40B4-BE49-F238E27FC236}">
                <a16:creationId xmlns:a16="http://schemas.microsoft.com/office/drawing/2014/main" id="{E4469ACA-1631-460C-8A25-63976D9D1A9D}"/>
              </a:ext>
            </a:extLst>
          </p:cNvPr>
          <p:cNvSpPr txBox="1">
            <a:spLocks/>
          </p:cNvSpPr>
          <p:nvPr/>
        </p:nvSpPr>
        <p:spPr>
          <a:xfrm>
            <a:off x="182877" y="1137692"/>
            <a:ext cx="6423361" cy="53094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9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9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5"/>
            </a:pPr>
            <a:r>
              <a:rPr lang="en-US" altLang="ja-JP" sz="2400" dirty="0">
                <a:solidFill>
                  <a:srgbClr val="FF0000"/>
                </a:solidFill>
              </a:rPr>
              <a:t> </a:t>
            </a:r>
            <a:r>
              <a:rPr lang="ja-JP" altLang="en-US" sz="2400" dirty="0">
                <a:solidFill>
                  <a:srgbClr val="FF0000"/>
                </a:solidFill>
              </a:rPr>
              <a:t>世界の海洋石油・ガス開発の現場の技術開発ニーズの把握</a:t>
            </a:r>
            <a:endParaRPr lang="en-US" altLang="ja-JP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ja-JP" altLang="en-US" sz="1800" dirty="0"/>
              <a:t>海外の技術開発のニーズを的確に捉え、共有</a:t>
            </a:r>
            <a:br>
              <a:rPr lang="en-US" altLang="ja-JP" sz="1800" dirty="0"/>
            </a:br>
            <a:r>
              <a:rPr lang="ja-JP" altLang="en-US" sz="1800" dirty="0"/>
              <a:t>異分野の関係者でもニーズを的確に把握できるような情報共有の方法</a:t>
            </a:r>
            <a:br>
              <a:rPr lang="en-US" altLang="ja-JP" sz="1800" dirty="0"/>
            </a:br>
            <a:endParaRPr lang="en-US" altLang="ja-JP" sz="1800" dirty="0"/>
          </a:p>
          <a:p>
            <a:pPr marL="457200" indent="-457200">
              <a:buFont typeface="+mj-lt"/>
              <a:buAutoNum type="arabicPeriod" startAt="6"/>
            </a:pPr>
            <a:r>
              <a:rPr lang="en-US" altLang="ja-JP" sz="2400" dirty="0">
                <a:solidFill>
                  <a:srgbClr val="FF0000"/>
                </a:solidFill>
              </a:rPr>
              <a:t> </a:t>
            </a:r>
            <a:r>
              <a:rPr lang="ja-JP" altLang="en-US" sz="2400" dirty="0">
                <a:solidFill>
                  <a:srgbClr val="FF0000"/>
                </a:solidFill>
              </a:rPr>
              <a:t>海外と連携した技術力の向上（スコットランド、ノルウェー、アメリカ　等）</a:t>
            </a:r>
            <a:endParaRPr lang="en-US" altLang="ja-JP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ja-JP" altLang="en-US" sz="1800" dirty="0"/>
              <a:t>十分な経験をもつ海外から学び、技術・経験の組み合わせによる「オールグローバル」の取り組み</a:t>
            </a:r>
            <a:endParaRPr lang="en-US" altLang="ja-JP" sz="1800" dirty="0"/>
          </a:p>
          <a:p>
            <a:pPr marL="0" indent="0">
              <a:buNone/>
            </a:pPr>
            <a:endParaRPr lang="en-US" altLang="ja-JP" sz="2400" dirty="0"/>
          </a:p>
          <a:p>
            <a:pPr marL="457200" indent="-457200">
              <a:buFont typeface="+mj-lt"/>
              <a:buAutoNum type="arabicPeriod" startAt="7"/>
            </a:pPr>
            <a:r>
              <a:rPr lang="en-US" altLang="ja-JP" sz="2400" dirty="0">
                <a:solidFill>
                  <a:srgbClr val="FF0000"/>
                </a:solidFill>
              </a:rPr>
              <a:t> </a:t>
            </a:r>
            <a:r>
              <a:rPr lang="ja-JP" altLang="en-US" sz="2400" dirty="0">
                <a:solidFill>
                  <a:srgbClr val="FF0000"/>
                </a:solidFill>
              </a:rPr>
              <a:t>産学の連携による人材確保</a:t>
            </a:r>
            <a:endParaRPr lang="en-US" altLang="ja-JP" sz="2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ja-JP" altLang="en-US" sz="1800" dirty="0"/>
              <a:t>企業のビジネスニーズ、大学の優秀な研究・技術人材をマッチングすることにより、連携したプロジェクトの創出。</a:t>
            </a:r>
            <a:endParaRPr lang="en-US" altLang="ja-JP" sz="1800" dirty="0"/>
          </a:p>
          <a:p>
            <a:pPr marL="0" indent="0">
              <a:buNone/>
            </a:pPr>
            <a:endParaRPr lang="en-US" altLang="ja-JP" sz="1800" dirty="0"/>
          </a:p>
        </p:txBody>
      </p:sp>
      <p:pic>
        <p:nvPicPr>
          <p:cNvPr id="6" name="コンテンツ プレースホルダー 4">
            <a:extLst>
              <a:ext uri="{FF2B5EF4-FFF2-40B4-BE49-F238E27FC236}">
                <a16:creationId xmlns:a16="http://schemas.microsoft.com/office/drawing/2014/main" id="{73E0A8AA-F7BB-450F-9838-C655619777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7512" y="3036505"/>
            <a:ext cx="2168212" cy="1234554"/>
          </a:xfrm>
        </p:spPr>
      </p:pic>
      <p:pic>
        <p:nvPicPr>
          <p:cNvPr id="1028" name="Picture 4" descr="「digital oil field」の画像検索結果">
            <a:extLst>
              <a:ext uri="{FF2B5EF4-FFF2-40B4-BE49-F238E27FC236}">
                <a16:creationId xmlns:a16="http://schemas.microsoft.com/office/drawing/2014/main" id="{D8E57788-B75A-470F-892A-055541581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135" y="1107353"/>
            <a:ext cx="2193405" cy="146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77124AF4-BDE6-4168-AC02-5770009E5F9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7512" y="4737941"/>
            <a:ext cx="2143460" cy="1254052"/>
          </a:xfrm>
          <a:prstGeom prst="rect">
            <a:avLst/>
          </a:prstGeom>
        </p:spPr>
      </p:pic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05295698-C599-45C2-9415-A768F34A1B40}"/>
              </a:ext>
            </a:extLst>
          </p:cNvPr>
          <p:cNvCxnSpPr>
            <a:cxnSpLocks/>
          </p:cNvCxnSpPr>
          <p:nvPr/>
        </p:nvCxnSpPr>
        <p:spPr>
          <a:xfrm>
            <a:off x="742012" y="3429000"/>
            <a:ext cx="5743629" cy="0"/>
          </a:xfrm>
          <a:prstGeom prst="line">
            <a:avLst/>
          </a:prstGeom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AA82DB4-15A3-41BD-988B-DBAF77EBFAED}"/>
              </a:ext>
            </a:extLst>
          </p:cNvPr>
          <p:cNvCxnSpPr>
            <a:cxnSpLocks/>
          </p:cNvCxnSpPr>
          <p:nvPr/>
        </p:nvCxnSpPr>
        <p:spPr>
          <a:xfrm>
            <a:off x="742012" y="3777791"/>
            <a:ext cx="3179539" cy="0"/>
          </a:xfrm>
          <a:prstGeom prst="line">
            <a:avLst/>
          </a:prstGeom>
          <a:ln w="190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83858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角丸四角形 7">
            <a:extLst>
              <a:ext uri="{FF2B5EF4-FFF2-40B4-BE49-F238E27FC236}">
                <a16:creationId xmlns:a16="http://schemas.microsoft.com/office/drawing/2014/main" id="{D4D0147F-9805-4A63-8FDC-7493C7F57EF9}"/>
              </a:ext>
            </a:extLst>
          </p:cNvPr>
          <p:cNvSpPr/>
          <p:nvPr/>
        </p:nvSpPr>
        <p:spPr>
          <a:xfrm>
            <a:off x="74646" y="3191068"/>
            <a:ext cx="8910968" cy="3452327"/>
          </a:xfrm>
          <a:prstGeom prst="roundRect">
            <a:avLst>
              <a:gd name="adj" fmla="val 0"/>
            </a:avLst>
          </a:prstGeom>
          <a:solidFill>
            <a:srgbClr val="5B9BD5">
              <a:lumMod val="20000"/>
              <a:lumOff val="8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844083">
              <a:defRPr/>
            </a:pPr>
            <a:endParaRPr kumimoji="0" lang="ja-JP" altLang="en-US" sz="1662" kern="0">
              <a:solidFill>
                <a:prstClr val="white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12626DF5-AC32-4F1C-9D54-72FFBD36C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スコットランドとの協力覚書</a:t>
            </a:r>
            <a:endParaRPr kumimoji="1" lang="ja-JP" altLang="en-US" dirty="0"/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69903CF4-9F2B-494D-8628-ED4588F1D1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3785" y="3293410"/>
            <a:ext cx="4588382" cy="2612570"/>
          </a:xfr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C8DD733-C874-47CD-AA04-88FAE3F4E40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607" y="3293410"/>
            <a:ext cx="3878409" cy="2575248"/>
          </a:xfrm>
          <a:prstGeom prst="rect">
            <a:avLst/>
          </a:prstGeom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F622A1A-EAF4-4C7D-8B5E-EDDD2097A1D1}"/>
              </a:ext>
            </a:extLst>
          </p:cNvPr>
          <p:cNvSpPr/>
          <p:nvPr/>
        </p:nvSpPr>
        <p:spPr>
          <a:xfrm>
            <a:off x="139959" y="1098397"/>
            <a:ext cx="8845654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solidFill>
                  <a:schemeClr val="accent1"/>
                </a:solidFill>
              </a:rPr>
              <a:t>日本財団</a:t>
            </a:r>
            <a:r>
              <a:rPr lang="en-US" altLang="ja-JP" sz="2000" dirty="0">
                <a:solidFill>
                  <a:schemeClr val="accent1"/>
                </a:solidFill>
              </a:rPr>
              <a:t>–</a:t>
            </a:r>
            <a:r>
              <a:rPr lang="ja-JP" altLang="en-US" sz="2000" dirty="0">
                <a:solidFill>
                  <a:schemeClr val="accent1"/>
                </a:solidFill>
              </a:rPr>
              <a:t>スコットランド開発公社との連携による技術開発プロジェクト、</a:t>
            </a:r>
            <a:br>
              <a:rPr lang="en-US" altLang="ja-JP" sz="2000" dirty="0">
                <a:solidFill>
                  <a:schemeClr val="accent1"/>
                </a:solidFill>
              </a:rPr>
            </a:br>
            <a:r>
              <a:rPr lang="ja-JP" altLang="en-US" sz="2000" dirty="0">
                <a:solidFill>
                  <a:srgbClr val="FF0000"/>
                </a:solidFill>
              </a:rPr>
              <a:t>「ニッポン</a:t>
            </a:r>
            <a:r>
              <a:rPr lang="en-US" altLang="ja-JP" sz="2000" dirty="0">
                <a:solidFill>
                  <a:srgbClr val="FF0000"/>
                </a:solidFill>
              </a:rPr>
              <a:t>-</a:t>
            </a:r>
            <a:r>
              <a:rPr lang="ja-JP" altLang="en-US" sz="2000" dirty="0">
                <a:solidFill>
                  <a:srgbClr val="FF0000"/>
                </a:solidFill>
              </a:rPr>
              <a:t>スコットランド ジョイントオーシャンイノベーションプログラム」</a:t>
            </a:r>
            <a:r>
              <a:rPr lang="ja-JP" altLang="en-US" sz="2000" dirty="0">
                <a:solidFill>
                  <a:schemeClr val="accent1"/>
                </a:solidFill>
              </a:rPr>
              <a:t>を開始　</a:t>
            </a:r>
            <a:r>
              <a:rPr lang="ja-JP" altLang="en-US" dirty="0">
                <a:solidFill>
                  <a:schemeClr val="accent1"/>
                </a:solidFill>
              </a:rPr>
              <a:t>（</a:t>
            </a:r>
            <a:r>
              <a:rPr lang="en-US" altLang="ja-JP" dirty="0">
                <a:solidFill>
                  <a:schemeClr val="accent1"/>
                </a:solidFill>
              </a:rPr>
              <a:t>2017</a:t>
            </a:r>
            <a:r>
              <a:rPr lang="ja-JP" altLang="en-US" dirty="0">
                <a:solidFill>
                  <a:schemeClr val="accent1"/>
                </a:solidFill>
              </a:rPr>
              <a:t>年</a:t>
            </a:r>
            <a:r>
              <a:rPr lang="en-US" altLang="ja-JP" dirty="0">
                <a:solidFill>
                  <a:schemeClr val="accent1"/>
                </a:solidFill>
              </a:rPr>
              <a:t>9</a:t>
            </a:r>
            <a:r>
              <a:rPr lang="ja-JP" altLang="en-US" dirty="0">
                <a:solidFill>
                  <a:schemeClr val="accent1"/>
                </a:solidFill>
              </a:rPr>
              <a:t>月</a:t>
            </a:r>
            <a:r>
              <a:rPr lang="en-US" altLang="ja-JP" dirty="0">
                <a:solidFill>
                  <a:schemeClr val="accent1"/>
                </a:solidFill>
              </a:rPr>
              <a:t>5</a:t>
            </a:r>
            <a:r>
              <a:rPr lang="ja-JP" altLang="en-US" dirty="0">
                <a:solidFill>
                  <a:schemeClr val="accent1"/>
                </a:solidFill>
              </a:rPr>
              <a:t>日、スコットランド アバディーン市）</a:t>
            </a:r>
            <a:endParaRPr lang="en-US" altLang="ja-JP" dirty="0">
              <a:solidFill>
                <a:schemeClr val="accent1"/>
              </a:solidFill>
            </a:endParaRPr>
          </a:p>
          <a:p>
            <a:endParaRPr lang="en-US" altLang="ja-JP" dirty="0">
              <a:solidFill>
                <a:schemeClr val="accent1"/>
              </a:solidFill>
            </a:endParaRPr>
          </a:p>
          <a:p>
            <a:r>
              <a:rPr lang="ja-JP" altLang="en-US" dirty="0">
                <a:solidFill>
                  <a:schemeClr val="accent1"/>
                </a:solidFill>
              </a:rPr>
              <a:t>日本</a:t>
            </a:r>
            <a:r>
              <a:rPr lang="en-US" altLang="ja-JP" dirty="0">
                <a:solidFill>
                  <a:schemeClr val="accent1"/>
                </a:solidFill>
              </a:rPr>
              <a:t>-</a:t>
            </a:r>
            <a:r>
              <a:rPr lang="ja-JP" altLang="en-US" dirty="0">
                <a:solidFill>
                  <a:schemeClr val="accent1"/>
                </a:solidFill>
              </a:rPr>
              <a:t>スコットランドの共同プロジェクトに対し、両国が</a:t>
            </a:r>
            <a:r>
              <a:rPr lang="en-US" altLang="ja-JP" dirty="0">
                <a:solidFill>
                  <a:schemeClr val="accent1"/>
                </a:solidFill>
              </a:rPr>
              <a:t>5</a:t>
            </a:r>
            <a:r>
              <a:rPr lang="ja-JP" altLang="en-US" dirty="0">
                <a:solidFill>
                  <a:schemeClr val="accent1"/>
                </a:solidFill>
              </a:rPr>
              <a:t>年間で</a:t>
            </a:r>
            <a:r>
              <a:rPr lang="en-US" altLang="ja-JP" dirty="0">
                <a:solidFill>
                  <a:schemeClr val="accent1"/>
                </a:solidFill>
              </a:rPr>
              <a:t>20</a:t>
            </a:r>
            <a:r>
              <a:rPr lang="ja-JP" altLang="ja-JP" dirty="0">
                <a:solidFill>
                  <a:schemeClr val="accent1"/>
                </a:solidFill>
              </a:rPr>
              <a:t>億円</a:t>
            </a:r>
            <a:r>
              <a:rPr lang="ja-JP" altLang="en-US" dirty="0">
                <a:solidFill>
                  <a:schemeClr val="accent1"/>
                </a:solidFill>
              </a:rPr>
              <a:t>規模</a:t>
            </a:r>
            <a:r>
              <a:rPr lang="ja-JP" altLang="ja-JP" dirty="0">
                <a:solidFill>
                  <a:schemeClr val="accent1"/>
                </a:solidFill>
              </a:rPr>
              <a:t>を支援。</a:t>
            </a:r>
            <a:endParaRPr lang="en-US" altLang="ja-JP" dirty="0">
              <a:solidFill>
                <a:schemeClr val="accent1"/>
              </a:solidFill>
            </a:endParaRPr>
          </a:p>
          <a:p>
            <a:r>
              <a:rPr lang="ja-JP" altLang="en-US" dirty="0">
                <a:solidFill>
                  <a:schemeClr val="accent1"/>
                </a:solidFill>
              </a:rPr>
              <a:t>現場の知識を有するスコットランド、素材やロボットなどの技術に強みのある日本の連携により、海洋開発をリードするためのイノベーションを起こす。</a:t>
            </a:r>
            <a:endParaRPr lang="en-US" altLang="ja-JP" dirty="0">
              <a:solidFill>
                <a:schemeClr val="accent1"/>
              </a:solidFill>
            </a:endParaRPr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</p:txBody>
      </p:sp>
      <p:sp>
        <p:nvSpPr>
          <p:cNvPr id="13" name="角丸四角形 31">
            <a:extLst>
              <a:ext uri="{FF2B5EF4-FFF2-40B4-BE49-F238E27FC236}">
                <a16:creationId xmlns:a16="http://schemas.microsoft.com/office/drawing/2014/main" id="{EF027ACF-BC9F-4E38-950C-E8E68199BF2D}"/>
              </a:ext>
            </a:extLst>
          </p:cNvPr>
          <p:cNvSpPr/>
          <p:nvPr/>
        </p:nvSpPr>
        <p:spPr>
          <a:xfrm>
            <a:off x="139959" y="6032888"/>
            <a:ext cx="8845654" cy="498541"/>
          </a:xfrm>
          <a:prstGeom prst="roundRect">
            <a:avLst>
              <a:gd name="adj" fmla="val 0"/>
            </a:avLst>
          </a:prstGeom>
          <a:noFill/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844083">
              <a:defRPr/>
            </a:pPr>
            <a:r>
              <a:rPr kumimoji="0" lang="ja-JP" altLang="en-US" sz="1400" kern="0" dirty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rPr>
              <a:t>ヨーロッパ最大の海洋開発展示会である</a:t>
            </a:r>
            <a:r>
              <a:rPr kumimoji="0" lang="en-US" altLang="ja-JP" sz="1400" kern="0" dirty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rPr>
              <a:t>Offshore Europe</a:t>
            </a:r>
            <a:r>
              <a:rPr kumimoji="0" lang="ja-JP" altLang="en-US" sz="1400" kern="0" dirty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rPr>
              <a:t>において覚書の調印式を実施</a:t>
            </a:r>
            <a:endParaRPr kumimoji="0" lang="en-US" altLang="ja-JP" sz="1400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  <a:p>
            <a:pPr algn="ctr" defTabSz="844083">
              <a:defRPr/>
            </a:pPr>
            <a:r>
              <a:rPr kumimoji="0" lang="ja-JP" altLang="en-US" sz="1400" kern="0" dirty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rPr>
              <a:t>写真後列（左より）日本</a:t>
            </a:r>
            <a:r>
              <a:rPr kumimoji="0" lang="ja-JP" altLang="en-US" sz="1400" kern="0" dirty="0">
                <a:solidFill>
                  <a:prstClr val="black"/>
                </a:solidFill>
              </a:rPr>
              <a:t>財団 笹川、鶴岡大使、キース ブラウン経済・雇用・労働大臣</a:t>
            </a:r>
            <a:endParaRPr kumimoji="0" lang="en-US" altLang="ja-JP" sz="1400" kern="0" dirty="0">
              <a:solidFill>
                <a:prstClr val="black"/>
              </a:solidFill>
            </a:endParaRPr>
          </a:p>
          <a:p>
            <a:pPr algn="ctr" defTabSz="844083">
              <a:defRPr/>
            </a:pPr>
            <a:r>
              <a:rPr kumimoji="0" lang="ja-JP" altLang="en-US" sz="1400" kern="0" dirty="0">
                <a:solidFill>
                  <a:prstClr val="black"/>
                </a:solidFill>
              </a:rPr>
              <a:t>写真前列（左より）　日本財団 海野、 スコットランド開発公社 マッギンレイ ディレクター</a:t>
            </a:r>
            <a:endParaRPr kumimoji="0" lang="ja-JP" altLang="en-US" sz="1400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751389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D697F166-6D40-4B66-9CA8-5A394CED2ADA}"/>
              </a:ext>
            </a:extLst>
          </p:cNvPr>
          <p:cNvSpPr/>
          <p:nvPr/>
        </p:nvSpPr>
        <p:spPr>
          <a:xfrm>
            <a:off x="189591" y="3117898"/>
            <a:ext cx="4805500" cy="36100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ja-JP" altLang="en-US" sz="16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 dirty="0"/>
              <a:t>スコットランドとの連携による技術開発プログラム概要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5201847" y="3111837"/>
            <a:ext cx="3853115" cy="336267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</a:rPr>
              <a:t>北海の油田（フィールド）を有し、過去より海洋石油・ガス開発を実施（国内にはスーパーメジャーのＢＰを有する）。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</a:rPr>
              <a:t>海洋開発産業も発展しており、特に海底・海中の機器に関しては、約２割の世界シェアを占めるなど、世界トップクラス。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1400" dirty="0">
                <a:solidFill>
                  <a:schemeClr val="tx1"/>
                </a:solidFill>
              </a:rPr>
              <a:t>雇用　</a:t>
            </a:r>
            <a:r>
              <a:rPr lang="en-US" altLang="ja-JP" sz="1400" dirty="0">
                <a:solidFill>
                  <a:schemeClr val="tx1"/>
                </a:solidFill>
              </a:rPr>
              <a:t>33</a:t>
            </a:r>
            <a:r>
              <a:rPr lang="ja-JP" altLang="en-US" sz="1400" dirty="0">
                <a:solidFill>
                  <a:schemeClr val="tx1"/>
                </a:solidFill>
              </a:rPr>
              <a:t>万人、大学　</a:t>
            </a:r>
            <a:r>
              <a:rPr lang="en-US" altLang="ja-JP" sz="1400" dirty="0">
                <a:solidFill>
                  <a:schemeClr val="tx1"/>
                </a:solidFill>
              </a:rPr>
              <a:t>6</a:t>
            </a:r>
            <a:r>
              <a:rPr lang="ja-JP" altLang="en-US" sz="1400" dirty="0">
                <a:solidFill>
                  <a:schemeClr val="tx1"/>
                </a:solidFill>
              </a:rPr>
              <a:t>校、</a:t>
            </a:r>
            <a:r>
              <a:rPr lang="en-US" altLang="ja-JP" sz="1400" dirty="0">
                <a:solidFill>
                  <a:schemeClr val="tx1"/>
                </a:solidFill>
              </a:rPr>
              <a:t>750</a:t>
            </a:r>
            <a:r>
              <a:rPr lang="ja-JP" altLang="en-US" sz="1400" dirty="0">
                <a:solidFill>
                  <a:schemeClr val="tx1"/>
                </a:solidFill>
              </a:rPr>
              <a:t>社以上の企業があり、大学・企業が連携して人材を育成している。</a:t>
            </a:r>
          </a:p>
          <a:p>
            <a:endParaRPr lang="en-US" altLang="ja-JP" sz="1600" dirty="0">
              <a:solidFill>
                <a:schemeClr val="tx1"/>
              </a:solidFill>
            </a:endParaRPr>
          </a:p>
          <a:p>
            <a:pPr algn="ctr"/>
            <a:endParaRPr lang="en-US" altLang="ja-JP" sz="1600" dirty="0">
              <a:solidFill>
                <a:schemeClr val="tx1"/>
              </a:solidFill>
            </a:endParaRPr>
          </a:p>
          <a:p>
            <a:pPr algn="ctr"/>
            <a:endParaRPr lang="en-US" altLang="ja-JP" sz="1600" dirty="0">
              <a:solidFill>
                <a:schemeClr val="tx1"/>
              </a:solidFill>
            </a:endParaRPr>
          </a:p>
          <a:p>
            <a:pPr algn="ctr"/>
            <a:endParaRPr lang="en-US" altLang="ja-JP" sz="1600" dirty="0">
              <a:solidFill>
                <a:schemeClr val="tx1"/>
              </a:solidFill>
            </a:endParaRPr>
          </a:p>
        </p:txBody>
      </p:sp>
      <p:pic>
        <p:nvPicPr>
          <p:cNvPr id="7" name="Picture 2" descr="「subsea」の画像検索結果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621" y="5612555"/>
            <a:ext cx="1510884" cy="846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「subsea scotland site:.uk」の画像検索結果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237" y="5628415"/>
            <a:ext cx="1195894" cy="846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640123ED-AC19-4F0E-8A10-021480CF0810}"/>
              </a:ext>
            </a:extLst>
          </p:cNvPr>
          <p:cNvSpPr txBox="1">
            <a:spLocks/>
          </p:cNvSpPr>
          <p:nvPr/>
        </p:nvSpPr>
        <p:spPr>
          <a:xfrm>
            <a:off x="172091" y="1044801"/>
            <a:ext cx="8887068" cy="14975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9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9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800" kern="0" spc="1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「ロボットなど先端技術をもつ</a:t>
            </a:r>
            <a:r>
              <a:rPr lang="ja-JP" altLang="en-US" sz="1800" u="sng" kern="0" spc="1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日本と</a:t>
            </a:r>
            <a:r>
              <a:rPr lang="ja-JP" altLang="en-US" sz="1800" kern="0" spc="1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現場の力を有する</a:t>
            </a:r>
            <a:r>
              <a:rPr lang="ja-JP" altLang="en-US" sz="180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スコットランドとの共同</a:t>
            </a:r>
            <a:r>
              <a:rPr lang="ja-JP" altLang="en-US" sz="1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による、</a:t>
            </a:r>
            <a:br>
              <a:rPr lang="en-US" altLang="ja-JP" sz="1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sz="180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１０年後に海洋開発をリードする技術開発プロジェクト</a:t>
            </a:r>
            <a:r>
              <a:rPr lang="ja-JP" altLang="en-US" sz="1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」の支援を行う</a:t>
            </a:r>
            <a:endParaRPr lang="en-US" altLang="ja-JP" sz="1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1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支援額：最大２０億円規模（双方が１０億円づつを拠出）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1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事業期間：プロジェクト全体最大５年（２０１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8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～２０２２年度）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*スコットランド開発公社（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Scottish Enterprise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）は、スコットランドの政府系組織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2905E6D-50A2-4418-B131-7C99FA394462}"/>
              </a:ext>
            </a:extLst>
          </p:cNvPr>
          <p:cNvSpPr/>
          <p:nvPr/>
        </p:nvSpPr>
        <p:spPr>
          <a:xfrm>
            <a:off x="454841" y="3415019"/>
            <a:ext cx="1203767" cy="729205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日本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kern="0" dirty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rPr>
              <a:t>（日本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財団）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9A5C12DA-0748-47A9-AA7D-34D5BD4D03E9}"/>
              </a:ext>
            </a:extLst>
          </p:cNvPr>
          <p:cNvSpPr/>
          <p:nvPr/>
        </p:nvSpPr>
        <p:spPr>
          <a:xfrm>
            <a:off x="454840" y="4556865"/>
            <a:ext cx="1203767" cy="729205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海外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kern="0" dirty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rPr>
              <a:t>（スコットランド開発公社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）</a:t>
            </a:r>
          </a:p>
        </p:txBody>
      </p:sp>
      <p:sp>
        <p:nvSpPr>
          <p:cNvPr id="14" name="上下矢印 46">
            <a:extLst>
              <a:ext uri="{FF2B5EF4-FFF2-40B4-BE49-F238E27FC236}">
                <a16:creationId xmlns:a16="http://schemas.microsoft.com/office/drawing/2014/main" id="{67921880-425F-400C-9D11-118F1FA80BD5}"/>
              </a:ext>
            </a:extLst>
          </p:cNvPr>
          <p:cNvSpPr/>
          <p:nvPr/>
        </p:nvSpPr>
        <p:spPr>
          <a:xfrm>
            <a:off x="661598" y="4057004"/>
            <a:ext cx="331466" cy="611002"/>
          </a:xfrm>
          <a:prstGeom prst="upDownArrow">
            <a:avLst/>
          </a:prstGeom>
          <a:solidFill>
            <a:srgbClr val="FFC000"/>
          </a:solidFill>
          <a:ln w="12700" cap="flat" cmpd="sng" algn="ctr">
            <a:solidFill>
              <a:srgbClr val="FFC0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DD5D7CD-03B0-41AC-BF7B-5707DF11E3DD}"/>
              </a:ext>
            </a:extLst>
          </p:cNvPr>
          <p:cNvSpPr txBox="1"/>
          <p:nvPr/>
        </p:nvSpPr>
        <p:spPr>
          <a:xfrm>
            <a:off x="964121" y="421949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連携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2481DA36-E3B2-4EF9-8430-507561581AEF}"/>
              </a:ext>
            </a:extLst>
          </p:cNvPr>
          <p:cNvSpPr/>
          <p:nvPr/>
        </p:nvSpPr>
        <p:spPr>
          <a:xfrm>
            <a:off x="3599173" y="3393552"/>
            <a:ext cx="1203767" cy="729205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国内企業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大学　等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6C74F189-9DEA-4D87-AC21-AA1B3A233F36}"/>
              </a:ext>
            </a:extLst>
          </p:cNvPr>
          <p:cNvSpPr/>
          <p:nvPr/>
        </p:nvSpPr>
        <p:spPr>
          <a:xfrm>
            <a:off x="3596028" y="4556864"/>
            <a:ext cx="1203767" cy="729205"/>
          </a:xfrm>
          <a:prstGeom prst="rect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海外企業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大学　等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1" name="右矢印 50">
            <a:extLst>
              <a:ext uri="{FF2B5EF4-FFF2-40B4-BE49-F238E27FC236}">
                <a16:creationId xmlns:a16="http://schemas.microsoft.com/office/drawing/2014/main" id="{147BAA68-8590-4D06-A158-B3B07E2902BF}"/>
              </a:ext>
            </a:extLst>
          </p:cNvPr>
          <p:cNvSpPr/>
          <p:nvPr/>
        </p:nvSpPr>
        <p:spPr>
          <a:xfrm>
            <a:off x="1658607" y="3653565"/>
            <a:ext cx="1937421" cy="174394"/>
          </a:xfrm>
          <a:prstGeom prst="rightArrow">
            <a:avLst/>
          </a:prstGeom>
          <a:solidFill>
            <a:srgbClr val="ED7D31"/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3" name="右矢印 52">
            <a:extLst>
              <a:ext uri="{FF2B5EF4-FFF2-40B4-BE49-F238E27FC236}">
                <a16:creationId xmlns:a16="http://schemas.microsoft.com/office/drawing/2014/main" id="{695403B5-D265-4230-A76C-A600B7A495DC}"/>
              </a:ext>
            </a:extLst>
          </p:cNvPr>
          <p:cNvSpPr/>
          <p:nvPr/>
        </p:nvSpPr>
        <p:spPr>
          <a:xfrm>
            <a:off x="1658606" y="4840716"/>
            <a:ext cx="1937421" cy="174394"/>
          </a:xfrm>
          <a:prstGeom prst="rightArrow">
            <a:avLst/>
          </a:prstGeom>
          <a:solidFill>
            <a:srgbClr val="ED7D31"/>
          </a:solidFill>
          <a:ln w="12700" cap="flat" cmpd="sng" algn="ctr">
            <a:solidFill>
              <a:srgbClr val="ED7D31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CF4135B-3364-41F9-A447-A3A105A7A58A}"/>
              </a:ext>
            </a:extLst>
          </p:cNvPr>
          <p:cNvSpPr txBox="1"/>
          <p:nvPr/>
        </p:nvSpPr>
        <p:spPr>
          <a:xfrm>
            <a:off x="2085340" y="4644467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支援</a:t>
            </a:r>
          </a:p>
        </p:txBody>
      </p:sp>
      <p:sp>
        <p:nvSpPr>
          <p:cNvPr id="26" name="角丸四角形 56">
            <a:extLst>
              <a:ext uri="{FF2B5EF4-FFF2-40B4-BE49-F238E27FC236}">
                <a16:creationId xmlns:a16="http://schemas.microsoft.com/office/drawing/2014/main" id="{3A58DF2D-1B67-40C2-A501-6E0389D78495}"/>
              </a:ext>
            </a:extLst>
          </p:cNvPr>
          <p:cNvSpPr/>
          <p:nvPr/>
        </p:nvSpPr>
        <p:spPr>
          <a:xfrm>
            <a:off x="3476207" y="3160569"/>
            <a:ext cx="1411740" cy="2284917"/>
          </a:xfrm>
          <a:prstGeom prst="roundRect">
            <a:avLst/>
          </a:prstGeom>
          <a:noFill/>
          <a:ln w="571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A48DBC5-ACB3-4805-94F6-A03C714E043E}"/>
              </a:ext>
            </a:extLst>
          </p:cNvPr>
          <p:cNvSpPr txBox="1"/>
          <p:nvPr/>
        </p:nvSpPr>
        <p:spPr>
          <a:xfrm>
            <a:off x="3758855" y="5335556"/>
            <a:ext cx="1236236" cy="276999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70AD47"/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連携プロジェクト</a:t>
            </a:r>
          </a:p>
        </p:txBody>
      </p:sp>
      <p:sp>
        <p:nvSpPr>
          <p:cNvPr id="28" name="上下矢印 58">
            <a:extLst>
              <a:ext uri="{FF2B5EF4-FFF2-40B4-BE49-F238E27FC236}">
                <a16:creationId xmlns:a16="http://schemas.microsoft.com/office/drawing/2014/main" id="{8652389D-20C3-4775-AF91-7D28C79419BE}"/>
              </a:ext>
            </a:extLst>
          </p:cNvPr>
          <p:cNvSpPr/>
          <p:nvPr/>
        </p:nvSpPr>
        <p:spPr>
          <a:xfrm>
            <a:off x="4446242" y="4033465"/>
            <a:ext cx="331466" cy="611002"/>
          </a:xfrm>
          <a:prstGeom prst="upDownArrow">
            <a:avLst/>
          </a:prstGeom>
          <a:solidFill>
            <a:srgbClr val="FFC000"/>
          </a:solidFill>
          <a:ln w="12700" cap="flat" cmpd="sng" algn="ctr">
            <a:solidFill>
              <a:srgbClr val="FFC000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AB4F22D-58FC-4719-A988-0A09846FA80A}"/>
              </a:ext>
            </a:extLst>
          </p:cNvPr>
          <p:cNvSpPr txBox="1"/>
          <p:nvPr/>
        </p:nvSpPr>
        <p:spPr>
          <a:xfrm>
            <a:off x="3770138" y="421949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共同研究</a:t>
            </a:r>
          </a:p>
        </p:txBody>
      </p:sp>
      <p:cxnSp>
        <p:nvCxnSpPr>
          <p:cNvPr id="30" name="コネクタ: 曲線 29">
            <a:extLst>
              <a:ext uri="{FF2B5EF4-FFF2-40B4-BE49-F238E27FC236}">
                <a16:creationId xmlns:a16="http://schemas.microsoft.com/office/drawing/2014/main" id="{2505897E-189B-42C3-97A2-CC792E05E65D}"/>
              </a:ext>
            </a:extLst>
          </p:cNvPr>
          <p:cNvCxnSpPr>
            <a:cxnSpLocks/>
            <a:stCxn id="12" idx="1"/>
            <a:endCxn id="34" idx="1"/>
          </p:cNvCxnSpPr>
          <p:nvPr/>
        </p:nvCxnSpPr>
        <p:spPr>
          <a:xfrm rot="10800000" flipV="1">
            <a:off x="292797" y="3779622"/>
            <a:ext cx="162044" cy="2401902"/>
          </a:xfrm>
          <a:prstGeom prst="curvedConnector3">
            <a:avLst>
              <a:gd name="adj1" fmla="val 241073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コネクタ: 曲線 30">
            <a:extLst>
              <a:ext uri="{FF2B5EF4-FFF2-40B4-BE49-F238E27FC236}">
                <a16:creationId xmlns:a16="http://schemas.microsoft.com/office/drawing/2014/main" id="{CDC21A78-F814-41A6-9790-18A06CCD4678}"/>
              </a:ext>
            </a:extLst>
          </p:cNvPr>
          <p:cNvCxnSpPr>
            <a:cxnSpLocks/>
            <a:stCxn id="13" idx="1"/>
            <a:endCxn id="34" idx="1"/>
          </p:cNvCxnSpPr>
          <p:nvPr/>
        </p:nvCxnSpPr>
        <p:spPr>
          <a:xfrm rot="10800000" flipV="1">
            <a:off x="292798" y="4921468"/>
            <a:ext cx="162043" cy="1260056"/>
          </a:xfrm>
          <a:prstGeom prst="curvedConnector3">
            <a:avLst>
              <a:gd name="adj1" fmla="val 241074"/>
            </a:avLst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角丸四角形 19">
            <a:extLst>
              <a:ext uri="{FF2B5EF4-FFF2-40B4-BE49-F238E27FC236}">
                <a16:creationId xmlns:a16="http://schemas.microsoft.com/office/drawing/2014/main" id="{435F3E4C-BDC1-4547-A031-B2BD1339F5E4}"/>
              </a:ext>
            </a:extLst>
          </p:cNvPr>
          <p:cNvSpPr/>
          <p:nvPr/>
        </p:nvSpPr>
        <p:spPr>
          <a:xfrm>
            <a:off x="454840" y="2700574"/>
            <a:ext cx="4257670" cy="303357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ja-JP" altLang="en-US" sz="1600" dirty="0"/>
              <a:t>スキーム</a:t>
            </a:r>
            <a:endParaRPr lang="ja-JP" altLang="en-US" sz="2400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9ADE9A9-88F1-404A-92D0-C9870F3F3FA2}"/>
              </a:ext>
            </a:extLst>
          </p:cNvPr>
          <p:cNvSpPr txBox="1"/>
          <p:nvPr/>
        </p:nvSpPr>
        <p:spPr>
          <a:xfrm>
            <a:off x="2036532" y="3358978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支援</a:t>
            </a: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2071491-9926-4C57-A5A0-CC664DE3D2BF}"/>
              </a:ext>
            </a:extLst>
          </p:cNvPr>
          <p:cNvSpPr/>
          <p:nvPr/>
        </p:nvSpPr>
        <p:spPr>
          <a:xfrm>
            <a:off x="292797" y="5670750"/>
            <a:ext cx="4344955" cy="102154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rPr>
              <a:t>日本スコットランド合同の第３者委員会</a:t>
            </a:r>
            <a:endParaRPr kumimoji="0" lang="en-US" altLang="ja-JP" sz="12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1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</a:endParaRPr>
          </a:p>
          <a:p>
            <a:pPr lvl="0">
              <a:defRPr/>
            </a:pPr>
            <a:r>
              <a:rPr kumimoji="0" lang="ja-JP" altLang="en-US" sz="1100" kern="0" dirty="0">
                <a:solidFill>
                  <a:prstClr val="black"/>
                </a:solidFill>
              </a:rPr>
              <a:t>どのようなテーマが好ましいか、</a:t>
            </a:r>
            <a:endParaRPr kumimoji="0" lang="en-US" altLang="ja-JP" sz="1100" kern="0" dirty="0">
              <a:solidFill>
                <a:prstClr val="black"/>
              </a:solidFill>
            </a:endParaRPr>
          </a:p>
          <a:p>
            <a:pPr lvl="0">
              <a:defRPr/>
            </a:pPr>
            <a:r>
              <a:rPr kumimoji="0" lang="ja-JP" altLang="en-US" sz="1100" kern="0" dirty="0">
                <a:solidFill>
                  <a:prstClr val="black"/>
                </a:solidFill>
              </a:rPr>
              <a:t>出てきた提案は魅力的か、革新的かについて助言</a:t>
            </a:r>
            <a:endParaRPr kumimoji="0" lang="en-US" altLang="ja-JP" sz="1100" kern="0" dirty="0">
              <a:solidFill>
                <a:prstClr val="black"/>
              </a:solidFill>
            </a:endParaRPr>
          </a:p>
          <a:p>
            <a:pPr>
              <a:defRPr/>
            </a:pPr>
            <a:r>
              <a:rPr kumimoji="0" lang="ja-JP" altLang="en-US" sz="1100" kern="0" dirty="0">
                <a:solidFill>
                  <a:prstClr val="black"/>
                </a:solidFill>
              </a:rPr>
              <a:t>＊</a:t>
            </a:r>
            <a:r>
              <a:rPr kumimoji="0" lang="ja-JP" altLang="en-US" sz="1100" kern="0" dirty="0">
                <a:solidFill>
                  <a:schemeClr val="tx1"/>
                </a:solidFill>
              </a:rPr>
              <a:t>事務局は、日本財団、スコットランド共同で担当</a:t>
            </a:r>
            <a:endParaRPr kumimoji="0" lang="ja-JP" altLang="en-US" sz="11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35" name="角丸四角形 39">
            <a:extLst>
              <a:ext uri="{FF2B5EF4-FFF2-40B4-BE49-F238E27FC236}">
                <a16:creationId xmlns:a16="http://schemas.microsoft.com/office/drawing/2014/main" id="{A126BEF1-D1F1-47E6-AE5E-7E6CD5D0EF98}"/>
              </a:ext>
            </a:extLst>
          </p:cNvPr>
          <p:cNvSpPr/>
          <p:nvPr/>
        </p:nvSpPr>
        <p:spPr>
          <a:xfrm>
            <a:off x="964121" y="4688034"/>
            <a:ext cx="2117949" cy="244988"/>
          </a:xfrm>
          <a:prstGeom prst="roundRect">
            <a:avLst>
              <a:gd name="adj" fmla="val 0"/>
            </a:avLst>
          </a:prstGeom>
          <a:noFill/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r" defTabSz="844083">
              <a:defRPr/>
            </a:pPr>
            <a:r>
              <a:rPr kumimoji="0" lang="en-US" altLang="ja-JP" sz="969" kern="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kumimoji="0" lang="ja-JP" altLang="en-US" sz="969" kern="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億円</a:t>
            </a:r>
          </a:p>
        </p:txBody>
      </p:sp>
      <p:sp>
        <p:nvSpPr>
          <p:cNvPr id="36" name="角丸四角形 39">
            <a:extLst>
              <a:ext uri="{FF2B5EF4-FFF2-40B4-BE49-F238E27FC236}">
                <a16:creationId xmlns:a16="http://schemas.microsoft.com/office/drawing/2014/main" id="{65289EB1-BF12-4C88-8609-C76BFA37546E}"/>
              </a:ext>
            </a:extLst>
          </p:cNvPr>
          <p:cNvSpPr/>
          <p:nvPr/>
        </p:nvSpPr>
        <p:spPr>
          <a:xfrm>
            <a:off x="1093595" y="3413006"/>
            <a:ext cx="2117949" cy="244988"/>
          </a:xfrm>
          <a:prstGeom prst="roundRect">
            <a:avLst>
              <a:gd name="adj" fmla="val 0"/>
            </a:avLst>
          </a:prstGeom>
          <a:noFill/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r" defTabSz="844083">
              <a:defRPr/>
            </a:pPr>
            <a:r>
              <a:rPr kumimoji="0" lang="en-US" altLang="ja-JP" sz="969" kern="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kumimoji="0" lang="ja-JP" altLang="en-US" sz="969" kern="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億円</a:t>
            </a:r>
          </a:p>
        </p:txBody>
      </p:sp>
      <p:sp>
        <p:nvSpPr>
          <p:cNvPr id="37" name="吹き出し: 円形 36">
            <a:extLst>
              <a:ext uri="{FF2B5EF4-FFF2-40B4-BE49-F238E27FC236}">
                <a16:creationId xmlns:a16="http://schemas.microsoft.com/office/drawing/2014/main" id="{4AB99239-9856-4696-AF81-236CF7A86315}"/>
              </a:ext>
            </a:extLst>
          </p:cNvPr>
          <p:cNvSpPr/>
          <p:nvPr/>
        </p:nvSpPr>
        <p:spPr>
          <a:xfrm>
            <a:off x="3970121" y="5799010"/>
            <a:ext cx="1780803" cy="928920"/>
          </a:xfrm>
          <a:prstGeom prst="wedgeEllipseCallout">
            <a:avLst>
              <a:gd name="adj1" fmla="val -64381"/>
              <a:gd name="adj2" fmla="val -4092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>
                <a:solidFill>
                  <a:schemeClr val="tx1"/>
                </a:solidFill>
              </a:rPr>
              <a:t>企業、大学の</a:t>
            </a:r>
            <a:br>
              <a:rPr kumimoji="1" lang="en-US" altLang="ja-JP" sz="1100" dirty="0">
                <a:solidFill>
                  <a:schemeClr val="tx1"/>
                </a:solidFill>
              </a:rPr>
            </a:br>
            <a:r>
              <a:rPr kumimoji="1" lang="ja-JP" altLang="en-US" sz="1100" dirty="0">
                <a:solidFill>
                  <a:schemeClr val="tx1"/>
                </a:solidFill>
              </a:rPr>
              <a:t>連携チーム組成促進</a:t>
            </a:r>
          </a:p>
        </p:txBody>
      </p:sp>
      <p:sp>
        <p:nvSpPr>
          <p:cNvPr id="38" name="角丸四角形 19">
            <a:extLst>
              <a:ext uri="{FF2B5EF4-FFF2-40B4-BE49-F238E27FC236}">
                <a16:creationId xmlns:a16="http://schemas.microsoft.com/office/drawing/2014/main" id="{79DD655C-956D-41F2-9FEF-91CA99812F99}"/>
              </a:ext>
            </a:extLst>
          </p:cNvPr>
          <p:cNvSpPr/>
          <p:nvPr/>
        </p:nvSpPr>
        <p:spPr>
          <a:xfrm>
            <a:off x="5110459" y="2697808"/>
            <a:ext cx="3944503" cy="285769"/>
          </a:xfrm>
          <a:prstGeom prst="roundRect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190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ja-JP" altLang="en-US" sz="1600" dirty="0"/>
              <a:t>スコットランドの特徴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705898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背景（海洋開発のマーケット）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-64041" y="6373967"/>
            <a:ext cx="388279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altLang="ja-JP" sz="1100" dirty="0">
                <a:solidFill>
                  <a:prstClr val="black"/>
                </a:solidFill>
                <a:latin typeface="ＭＳ Ｐゴシック" panose="020B0600070205080204" pitchFamily="50" charset="-128"/>
              </a:rPr>
              <a:t>※1</a:t>
            </a:r>
            <a:r>
              <a:rPr lang="ja-JP" altLang="en-US" sz="1100" dirty="0">
                <a:solidFill>
                  <a:prstClr val="black"/>
                </a:solidFill>
                <a:latin typeface="ＭＳ Ｐゴシック" panose="020B0600070205080204" pitchFamily="50" charset="-128"/>
              </a:rPr>
              <a:t>：　設備投資額：</a:t>
            </a:r>
            <a:r>
              <a:rPr lang="en-US" altLang="ja-JP" sz="1100" dirty="0">
                <a:solidFill>
                  <a:prstClr val="black"/>
                </a:solidFill>
                <a:latin typeface="ＭＳ Ｐゴシック" panose="020B0600070205080204" pitchFamily="50" charset="-128"/>
              </a:rPr>
              <a:t>Quest Offshore</a:t>
            </a:r>
            <a:r>
              <a:rPr lang="ja-JP" altLang="en-US" sz="1100" dirty="0">
                <a:solidFill>
                  <a:prstClr val="black"/>
                </a:solidFill>
                <a:latin typeface="ＭＳ Ｐゴシック" panose="020B0600070205080204" pitchFamily="50" charset="-128"/>
              </a:rPr>
              <a:t>　</a:t>
            </a:r>
            <a:r>
              <a:rPr lang="en-US" altLang="ja-JP" sz="1100" dirty="0">
                <a:solidFill>
                  <a:prstClr val="black"/>
                </a:solidFill>
                <a:latin typeface="ＭＳ Ｐゴシック" panose="020B0600070205080204" pitchFamily="50" charset="-128"/>
              </a:rPr>
              <a:t> ※2 MODEC HP</a:t>
            </a:r>
            <a:r>
              <a:rPr lang="ja-JP" altLang="en-US" sz="1100" dirty="0">
                <a:solidFill>
                  <a:prstClr val="black"/>
                </a:solidFill>
                <a:latin typeface="ＭＳ Ｐゴシック" panose="020B0600070205080204" pitchFamily="50" charset="-128"/>
              </a:rPr>
              <a:t>　</a:t>
            </a:r>
            <a:endParaRPr lang="en-US" altLang="ja-JP" sz="1050" dirty="0">
              <a:solidFill>
                <a:prstClr val="black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5" name="角丸四角形 14"/>
          <p:cNvSpPr/>
          <p:nvPr/>
        </p:nvSpPr>
        <p:spPr bwMode="auto">
          <a:xfrm>
            <a:off x="187881" y="1303253"/>
            <a:ext cx="8644628" cy="2189612"/>
          </a:xfrm>
          <a:prstGeom prst="roundRect">
            <a:avLst/>
          </a:prstGeom>
          <a:solidFill>
            <a:schemeClr val="bg1"/>
          </a:solidFill>
          <a:ln w="254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6000" lvl="2" indent="-355600">
              <a:lnSpc>
                <a:spcPct val="150000"/>
              </a:lnSpc>
              <a:spcAft>
                <a:spcPts val="600"/>
              </a:spcAft>
              <a:buBlip>
                <a:blip r:embed="rId3"/>
              </a:buBlip>
            </a:pPr>
            <a:r>
              <a:rPr lang="ja-JP" altLang="en-US" sz="2000" b="1" dirty="0">
                <a:solidFill>
                  <a:srgbClr val="FF0000"/>
                </a:solidFill>
                <a:latin typeface="Arial" pitchFamily="34" charset="0"/>
              </a:rPr>
              <a:t>海洋石油・天然ガス開発市場</a:t>
            </a:r>
            <a:r>
              <a:rPr lang="en-US" altLang="ja-JP" sz="2000" dirty="0">
                <a:solidFill>
                  <a:prstClr val="black"/>
                </a:solidFill>
                <a:latin typeface="Arial" pitchFamily="34" charset="0"/>
              </a:rPr>
              <a:t>(2015</a:t>
            </a:r>
            <a:r>
              <a:rPr lang="ja-JP" altLang="en-US" sz="2000" dirty="0">
                <a:solidFill>
                  <a:prstClr val="black"/>
                </a:solidFill>
                <a:latin typeface="Arial" pitchFamily="34" charset="0"/>
              </a:rPr>
              <a:t>年</a:t>
            </a:r>
            <a:r>
              <a:rPr lang="en-US" altLang="ja-JP" sz="2000" dirty="0">
                <a:solidFill>
                  <a:prstClr val="black"/>
                </a:solidFill>
                <a:latin typeface="Arial" pitchFamily="34" charset="0"/>
              </a:rPr>
              <a:t>)</a:t>
            </a:r>
            <a:r>
              <a:rPr lang="ja-JP" altLang="en-US" sz="2000" dirty="0">
                <a:solidFill>
                  <a:prstClr val="black"/>
                </a:solidFill>
                <a:latin typeface="Arial" pitchFamily="34" charset="0"/>
              </a:rPr>
              <a:t>　～　</a:t>
            </a:r>
            <a:r>
              <a:rPr lang="ja-JP" altLang="en-US" sz="2000" b="1" dirty="0">
                <a:solidFill>
                  <a:srgbClr val="FF0000"/>
                </a:solidFill>
                <a:latin typeface="Arial" pitchFamily="34" charset="0"/>
              </a:rPr>
              <a:t>約３０兆円</a:t>
            </a:r>
            <a:r>
              <a:rPr lang="en-US" altLang="ja-JP" sz="2000" baseline="30000" dirty="0">
                <a:solidFill>
                  <a:prstClr val="black"/>
                </a:solidFill>
                <a:latin typeface="+mn-ea"/>
              </a:rPr>
              <a:t>※1</a:t>
            </a:r>
            <a:endParaRPr lang="en-US" altLang="ja-JP" sz="2000" b="1" dirty="0">
              <a:solidFill>
                <a:srgbClr val="FF0000"/>
              </a:solidFill>
              <a:latin typeface="Arial" pitchFamily="34" charset="0"/>
            </a:endParaRPr>
          </a:p>
          <a:p>
            <a:pPr marL="493200" lvl="3" indent="-355600">
              <a:lnSpc>
                <a:spcPct val="150000"/>
              </a:lnSpc>
              <a:spcAft>
                <a:spcPts val="600"/>
              </a:spcAft>
              <a:buBlip>
                <a:blip r:embed="rId3"/>
              </a:buBlip>
            </a:pPr>
            <a:r>
              <a:rPr lang="ja-JP" altLang="en-US" sz="2000" b="1" dirty="0">
                <a:solidFill>
                  <a:srgbClr val="FF0000"/>
                </a:solidFill>
                <a:latin typeface="Arial" pitchFamily="34" charset="0"/>
              </a:rPr>
              <a:t>２０３０年には約５０兆円規模の可能性</a:t>
            </a:r>
            <a:endParaRPr lang="en-US" altLang="ja-JP" sz="2000" b="1" dirty="0">
              <a:solidFill>
                <a:srgbClr val="FF0000"/>
              </a:solidFill>
              <a:latin typeface="Arial" pitchFamily="34" charset="0"/>
            </a:endParaRPr>
          </a:p>
          <a:p>
            <a:pPr marL="36000" lvl="3" indent="-3556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ja-JP" altLang="en-US" sz="1400" b="1" dirty="0">
                <a:solidFill>
                  <a:prstClr val="black"/>
                </a:solidFill>
                <a:latin typeface="Arial" pitchFamily="34" charset="0"/>
              </a:rPr>
              <a:t>世界の石油・天然ガス生産量の３割 </a:t>
            </a:r>
            <a:r>
              <a:rPr lang="en-US" altLang="ja-JP" sz="1200" dirty="0">
                <a:solidFill>
                  <a:prstClr val="black"/>
                </a:solidFill>
                <a:latin typeface="+mn-ea"/>
              </a:rPr>
              <a:t>※2 </a:t>
            </a:r>
            <a:r>
              <a:rPr lang="ja-JP" altLang="en-US" sz="1400" b="1" dirty="0">
                <a:solidFill>
                  <a:prstClr val="black"/>
                </a:solidFill>
                <a:latin typeface="Arial" pitchFamily="34" charset="0"/>
              </a:rPr>
              <a:t>が海洋（北海、メキシコ湾、西アフリカ　等）</a:t>
            </a:r>
          </a:p>
          <a:p>
            <a:pPr marL="36000" lvl="3" indent="-3556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ja-JP" altLang="en-US" sz="1400" b="1" dirty="0">
                <a:solidFill>
                  <a:prstClr val="black"/>
                </a:solidFill>
                <a:latin typeface="Arial" pitchFamily="34" charset="0"/>
              </a:rPr>
              <a:t>陸上、浅海域の開発→　深海域へ</a:t>
            </a:r>
            <a:endParaRPr lang="en-US" altLang="ja-JP" sz="1400" b="1" dirty="0">
              <a:solidFill>
                <a:prstClr val="black"/>
              </a:solidFill>
              <a:latin typeface="Arial" pitchFamily="34" charset="0"/>
            </a:endParaRPr>
          </a:p>
          <a:p>
            <a:pPr marL="36000" lvl="3" indent="-35560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ja-JP" altLang="en-US" sz="1400" b="1" dirty="0">
                <a:solidFill>
                  <a:prstClr val="black"/>
                </a:solidFill>
                <a:latin typeface="Arial" pitchFamily="34" charset="0"/>
              </a:rPr>
              <a:t>近年は、</a:t>
            </a:r>
            <a:r>
              <a:rPr lang="ja-JP" altLang="en-US" sz="1400" b="1" u="sng" dirty="0">
                <a:solidFill>
                  <a:srgbClr val="FF0000"/>
                </a:solidFill>
                <a:latin typeface="Arial" pitchFamily="34" charset="0"/>
              </a:rPr>
              <a:t>低コスト化、地球温暖化防止、安全確保</a:t>
            </a:r>
            <a:r>
              <a:rPr lang="ja-JP" altLang="en-US" sz="1400" b="1" u="sng" dirty="0">
                <a:solidFill>
                  <a:prstClr val="black"/>
                </a:solidFill>
                <a:latin typeface="Arial" pitchFamily="34" charset="0"/>
              </a:rPr>
              <a:t>等</a:t>
            </a:r>
            <a:r>
              <a:rPr lang="ja-JP" altLang="en-US" sz="1400" b="1" dirty="0">
                <a:solidFill>
                  <a:prstClr val="black"/>
                </a:solidFill>
                <a:latin typeface="Arial" pitchFamily="34" charset="0"/>
              </a:rPr>
              <a:t>へのニーズが高まる</a:t>
            </a:r>
          </a:p>
        </p:txBody>
      </p:sp>
      <p:sp>
        <p:nvSpPr>
          <p:cNvPr id="6" name="角丸四角形 15"/>
          <p:cNvSpPr/>
          <p:nvPr/>
        </p:nvSpPr>
        <p:spPr bwMode="auto">
          <a:xfrm>
            <a:off x="186444" y="3674081"/>
            <a:ext cx="8644628" cy="2648077"/>
          </a:xfrm>
          <a:prstGeom prst="roundRect">
            <a:avLst/>
          </a:prstGeom>
          <a:solidFill>
            <a:schemeClr val="bg1"/>
          </a:solidFill>
          <a:ln w="254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endParaRPr lang="ja-JP" altLang="en-US" baseline="30000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BDC4F1F-E986-426E-9D06-9C9F92290579}"/>
              </a:ext>
            </a:extLst>
          </p:cNvPr>
          <p:cNvSpPr/>
          <p:nvPr/>
        </p:nvSpPr>
        <p:spPr>
          <a:xfrm>
            <a:off x="74832" y="979884"/>
            <a:ext cx="3227662" cy="37865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世界のマーケット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CCCB944-A496-4E33-A47E-F7559EA48DFD}"/>
              </a:ext>
            </a:extLst>
          </p:cNvPr>
          <p:cNvSpPr/>
          <p:nvPr/>
        </p:nvSpPr>
        <p:spPr>
          <a:xfrm>
            <a:off x="74830" y="3595638"/>
            <a:ext cx="3227664" cy="37865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日本のマーケット</a:t>
            </a:r>
          </a:p>
        </p:txBody>
      </p:sp>
      <p:sp>
        <p:nvSpPr>
          <p:cNvPr id="9" name="角丸四角形 18">
            <a:extLst>
              <a:ext uri="{FF2B5EF4-FFF2-40B4-BE49-F238E27FC236}">
                <a16:creationId xmlns:a16="http://schemas.microsoft.com/office/drawing/2014/main" id="{A6F59348-A7AF-4D98-A746-1615A1D93E15}"/>
              </a:ext>
            </a:extLst>
          </p:cNvPr>
          <p:cNvSpPr/>
          <p:nvPr/>
        </p:nvSpPr>
        <p:spPr bwMode="auto">
          <a:xfrm>
            <a:off x="276124" y="4000925"/>
            <a:ext cx="2315440" cy="317269"/>
          </a:xfrm>
          <a:prstGeom prst="round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55600" indent="-355600">
              <a:spcAft>
                <a:spcPts val="600"/>
              </a:spcAft>
              <a:buFont typeface="Wingdings" pitchFamily="2" charset="2"/>
              <a:buChar char="n"/>
            </a:pPr>
            <a:r>
              <a:rPr lang="ja-JP" altLang="en-US" b="1" dirty="0">
                <a:solidFill>
                  <a:srgbClr val="000099"/>
                </a:solidFill>
                <a:latin typeface="Arial" pitchFamily="34" charset="0"/>
              </a:rPr>
              <a:t>メタンハイドレート</a:t>
            </a:r>
          </a:p>
        </p:txBody>
      </p:sp>
      <p:sp>
        <p:nvSpPr>
          <p:cNvPr id="12" name="角丸四角形 21">
            <a:extLst>
              <a:ext uri="{FF2B5EF4-FFF2-40B4-BE49-F238E27FC236}">
                <a16:creationId xmlns:a16="http://schemas.microsoft.com/office/drawing/2014/main" id="{31F6C224-C156-4415-B437-127DB742F499}"/>
              </a:ext>
            </a:extLst>
          </p:cNvPr>
          <p:cNvSpPr/>
          <p:nvPr/>
        </p:nvSpPr>
        <p:spPr bwMode="auto">
          <a:xfrm>
            <a:off x="-1117529" y="5048492"/>
            <a:ext cx="3974677" cy="884955"/>
          </a:xfrm>
          <a:prstGeom prst="round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lvl="3">
              <a:spcAft>
                <a:spcPts val="600"/>
              </a:spcAft>
            </a:pPr>
            <a:r>
              <a:rPr lang="ja-JP" altLang="en-US" sz="1600" dirty="0">
                <a:effectLst/>
                <a:latin typeface="Arial" pitchFamily="34" charset="0"/>
              </a:rPr>
              <a:t>東部南海トラフ海域に賦存する砂層型メタンハイドレートの原始資源量～約</a:t>
            </a:r>
            <a:r>
              <a:rPr lang="en-US" altLang="ja-JP" sz="1600" dirty="0">
                <a:latin typeface="Arial" pitchFamily="34" charset="0"/>
              </a:rPr>
              <a:t>1.1</a:t>
            </a:r>
            <a:r>
              <a:rPr lang="ja-JP" altLang="en-US" sz="1600" dirty="0">
                <a:effectLst/>
                <a:latin typeface="Arial" pitchFamily="34" charset="0"/>
              </a:rPr>
              <a:t>兆</a:t>
            </a:r>
            <a:r>
              <a:rPr lang="en-US" altLang="ja-JP" sz="1200" dirty="0">
                <a:effectLst/>
                <a:latin typeface="Arial" pitchFamily="34" charset="0"/>
              </a:rPr>
              <a:t>m3</a:t>
            </a:r>
            <a:r>
              <a:rPr lang="en-US" altLang="ja-JP" sz="1600" baseline="30000" dirty="0">
                <a:latin typeface="Arial" pitchFamily="34" charset="0"/>
              </a:rPr>
              <a:t>  </a:t>
            </a:r>
            <a:r>
              <a:rPr lang="ja-JP" altLang="en-US" sz="1200" dirty="0">
                <a:effectLst/>
                <a:latin typeface="Arial" pitchFamily="34" charset="0"/>
              </a:rPr>
              <a:t>（日本における天然ガス消費量の約</a:t>
            </a:r>
            <a:r>
              <a:rPr lang="en-US" altLang="ja-JP" sz="1200" dirty="0">
                <a:effectLst/>
                <a:latin typeface="Arial" pitchFamily="34" charset="0"/>
              </a:rPr>
              <a:t>10</a:t>
            </a:r>
            <a:r>
              <a:rPr lang="ja-JP" altLang="en-US" sz="1200" dirty="0">
                <a:effectLst/>
                <a:latin typeface="Arial" pitchFamily="34" charset="0"/>
              </a:rPr>
              <a:t>年分）</a:t>
            </a:r>
            <a:endParaRPr lang="en-US" altLang="ja-JP" sz="1200" dirty="0">
              <a:effectLst/>
              <a:latin typeface="Arial" pitchFamily="34" charset="0"/>
            </a:endParaRPr>
          </a:p>
          <a:p>
            <a:pPr lvl="2">
              <a:spcAft>
                <a:spcPts val="600"/>
              </a:spcAft>
            </a:pPr>
            <a:endParaRPr lang="en-US" altLang="ja-JP" sz="2000" baseline="30000" dirty="0">
              <a:effectLst/>
              <a:latin typeface="Arial" pitchFamily="34" charset="0"/>
            </a:endParaRPr>
          </a:p>
          <a:p>
            <a:pPr lvl="2">
              <a:spcAft>
                <a:spcPts val="600"/>
              </a:spcAft>
            </a:pPr>
            <a:endParaRPr lang="en-US" altLang="ja-JP" sz="2000" baseline="30000" dirty="0">
              <a:effectLst/>
              <a:latin typeface="Arial" pitchFamily="34" charset="0"/>
            </a:endParaRPr>
          </a:p>
        </p:txBody>
      </p:sp>
      <p:sp>
        <p:nvSpPr>
          <p:cNvPr id="13" name="角丸四角形 25">
            <a:extLst>
              <a:ext uri="{FF2B5EF4-FFF2-40B4-BE49-F238E27FC236}">
                <a16:creationId xmlns:a16="http://schemas.microsoft.com/office/drawing/2014/main" id="{3ACD78AA-5561-4DAF-8C62-901790133914}"/>
              </a:ext>
            </a:extLst>
          </p:cNvPr>
          <p:cNvSpPr/>
          <p:nvPr/>
        </p:nvSpPr>
        <p:spPr bwMode="auto">
          <a:xfrm>
            <a:off x="3104829" y="4000925"/>
            <a:ext cx="3437615" cy="397319"/>
          </a:xfrm>
          <a:prstGeom prst="round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55600" indent="-355600">
              <a:spcAft>
                <a:spcPts val="600"/>
              </a:spcAft>
              <a:buFont typeface="Wingdings" pitchFamily="2" charset="2"/>
              <a:buChar char="n"/>
            </a:pPr>
            <a:r>
              <a:rPr lang="ja-JP" altLang="en-US" dirty="0">
                <a:solidFill>
                  <a:srgbClr val="000099"/>
                </a:solidFill>
                <a:latin typeface="Arial" pitchFamily="34" charset="0"/>
              </a:rPr>
              <a:t>海底熱水鉱床</a:t>
            </a:r>
          </a:p>
        </p:txBody>
      </p:sp>
      <p:sp>
        <p:nvSpPr>
          <p:cNvPr id="15" name="角丸四角形 27">
            <a:extLst>
              <a:ext uri="{FF2B5EF4-FFF2-40B4-BE49-F238E27FC236}">
                <a16:creationId xmlns:a16="http://schemas.microsoft.com/office/drawing/2014/main" id="{C7A2FD4B-99FB-4239-BA95-EF4D9F0FA244}"/>
              </a:ext>
            </a:extLst>
          </p:cNvPr>
          <p:cNvSpPr/>
          <p:nvPr/>
        </p:nvSpPr>
        <p:spPr bwMode="auto">
          <a:xfrm>
            <a:off x="2093944" y="4516306"/>
            <a:ext cx="3681006" cy="906582"/>
          </a:xfrm>
          <a:prstGeom prst="round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lvl="2">
              <a:spcAft>
                <a:spcPts val="600"/>
              </a:spcAft>
            </a:pPr>
            <a:r>
              <a:rPr lang="en-US" altLang="ja-JP" sz="1600" dirty="0">
                <a:effectLst/>
                <a:latin typeface="Arial" pitchFamily="34" charset="0"/>
              </a:rPr>
              <a:t>5,000</a:t>
            </a:r>
            <a:r>
              <a:rPr lang="ja-JP" altLang="en-US" sz="1600" dirty="0">
                <a:effectLst/>
                <a:latin typeface="Arial" pitchFamily="34" charset="0"/>
              </a:rPr>
              <a:t>万トンを超える資源量がわが国</a:t>
            </a:r>
            <a:r>
              <a:rPr lang="en-US" altLang="ja-JP" sz="1600" dirty="0">
                <a:effectLst/>
                <a:latin typeface="Arial" pitchFamily="34" charset="0"/>
              </a:rPr>
              <a:t>EEZ</a:t>
            </a:r>
            <a:r>
              <a:rPr lang="ja-JP" altLang="en-US" sz="1600" dirty="0">
                <a:effectLst/>
                <a:latin typeface="Arial" pitchFamily="34" charset="0"/>
              </a:rPr>
              <a:t>内に分布する可能性</a:t>
            </a:r>
            <a:r>
              <a:rPr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</a:rPr>
              <a:t> </a:t>
            </a:r>
            <a:endParaRPr lang="en-US" altLang="ja-JP" sz="1200" baseline="30000" dirty="0">
              <a:effectLst/>
              <a:latin typeface="Arial" pitchFamily="34" charset="0"/>
            </a:endParaRPr>
          </a:p>
        </p:txBody>
      </p:sp>
      <p:pic>
        <p:nvPicPr>
          <p:cNvPr id="16" name="Picture 2" descr="日本周辺海域の海底熱水鉱床分布">
            <a:extLst>
              <a:ext uri="{FF2B5EF4-FFF2-40B4-BE49-F238E27FC236}">
                <a16:creationId xmlns:a16="http://schemas.microsoft.com/office/drawing/2014/main" id="{D5CAE479-9876-4B3C-9CCF-8D8FCBD310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658" y="5324658"/>
            <a:ext cx="1477238" cy="85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角丸四角形 29">
            <a:extLst>
              <a:ext uri="{FF2B5EF4-FFF2-40B4-BE49-F238E27FC236}">
                <a16:creationId xmlns:a16="http://schemas.microsoft.com/office/drawing/2014/main" id="{A30C4CD0-D0BF-4CDF-A20E-BCCB3029BE11}"/>
              </a:ext>
            </a:extLst>
          </p:cNvPr>
          <p:cNvSpPr/>
          <p:nvPr/>
        </p:nvSpPr>
        <p:spPr bwMode="auto">
          <a:xfrm>
            <a:off x="6191681" y="4035189"/>
            <a:ext cx="3437615" cy="397319"/>
          </a:xfrm>
          <a:prstGeom prst="round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55600" indent="-355600">
              <a:spcAft>
                <a:spcPts val="600"/>
              </a:spcAft>
              <a:buFont typeface="Wingdings" pitchFamily="2" charset="2"/>
              <a:buChar char="n"/>
            </a:pPr>
            <a:r>
              <a:rPr lang="ja-JP" altLang="en-US" dirty="0">
                <a:solidFill>
                  <a:srgbClr val="000099"/>
                </a:solidFill>
                <a:latin typeface="Arial" pitchFamily="34" charset="0"/>
              </a:rPr>
              <a:t>レアアース泥</a:t>
            </a:r>
            <a:br>
              <a:rPr lang="en-US" altLang="ja-JP" dirty="0">
                <a:solidFill>
                  <a:srgbClr val="000099"/>
                </a:solidFill>
                <a:latin typeface="Arial" pitchFamily="34" charset="0"/>
              </a:rPr>
            </a:br>
            <a:r>
              <a:rPr lang="ja-JP" altLang="en-US" dirty="0">
                <a:solidFill>
                  <a:srgbClr val="000099"/>
                </a:solidFill>
                <a:latin typeface="Arial" pitchFamily="34" charset="0"/>
              </a:rPr>
              <a:t>マンガン団塊</a:t>
            </a: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69BEDDA0-9BEB-4603-8355-F3541F6912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8307" y="5437691"/>
            <a:ext cx="1325071" cy="749816"/>
          </a:xfrm>
          <a:prstGeom prst="rect">
            <a:avLst/>
          </a:prstGeom>
        </p:spPr>
      </p:pic>
      <p:sp>
        <p:nvSpPr>
          <p:cNvPr id="21" name="角丸四角形 39">
            <a:extLst>
              <a:ext uri="{FF2B5EF4-FFF2-40B4-BE49-F238E27FC236}">
                <a16:creationId xmlns:a16="http://schemas.microsoft.com/office/drawing/2014/main" id="{11F5FDAC-6CBE-4261-B7E6-3069E895590B}"/>
              </a:ext>
            </a:extLst>
          </p:cNvPr>
          <p:cNvSpPr/>
          <p:nvPr/>
        </p:nvSpPr>
        <p:spPr bwMode="auto">
          <a:xfrm>
            <a:off x="5311243" y="4370177"/>
            <a:ext cx="3808627" cy="906582"/>
          </a:xfrm>
          <a:prstGeom prst="round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lvl="2">
              <a:spcAft>
                <a:spcPts val="600"/>
              </a:spcAft>
            </a:pPr>
            <a:endParaRPr lang="en-US" altLang="ja-JP" sz="1200" baseline="30000" dirty="0">
              <a:effectLst/>
              <a:latin typeface="Arial" pitchFamily="34" charset="0"/>
            </a:endParaRPr>
          </a:p>
        </p:txBody>
      </p:sp>
      <p:sp>
        <p:nvSpPr>
          <p:cNvPr id="22" name="角丸四角形 40">
            <a:extLst>
              <a:ext uri="{FF2B5EF4-FFF2-40B4-BE49-F238E27FC236}">
                <a16:creationId xmlns:a16="http://schemas.microsoft.com/office/drawing/2014/main" id="{6C22C0ED-E195-4B3B-A383-18E3E0C56538}"/>
              </a:ext>
            </a:extLst>
          </p:cNvPr>
          <p:cNvSpPr/>
          <p:nvPr/>
        </p:nvSpPr>
        <p:spPr bwMode="auto">
          <a:xfrm>
            <a:off x="5267752" y="4567915"/>
            <a:ext cx="3605765" cy="906582"/>
          </a:xfrm>
          <a:prstGeom prst="round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lvl="2">
              <a:spcAft>
                <a:spcPts val="600"/>
              </a:spcAft>
            </a:pPr>
            <a:r>
              <a:rPr lang="ja-JP" altLang="en-US" sz="1600" dirty="0">
                <a:effectLst/>
                <a:latin typeface="Arial" pitchFamily="34" charset="0"/>
              </a:rPr>
              <a:t>・南鳥島周辺海域で広大なマンガン団塊の密集域を確認（</a:t>
            </a:r>
            <a:r>
              <a:rPr lang="en-US" altLang="ja-JP" sz="1600" dirty="0">
                <a:effectLst/>
                <a:latin typeface="Arial" pitchFamily="34" charset="0"/>
              </a:rPr>
              <a:t>2016.6)</a:t>
            </a:r>
            <a:r>
              <a:rPr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</a:rPr>
              <a:t> </a:t>
            </a:r>
            <a:endParaRPr lang="en-US" altLang="ja-JP" sz="1200" baseline="30000" dirty="0"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52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 dirty="0"/>
              <a:t>将来の海洋開発でイニシアティブをとるための方向性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69120" y="1107440"/>
            <a:ext cx="8743969" cy="5303521"/>
          </a:xfrm>
          <a:prstGeom prst="roundRect">
            <a:avLst>
              <a:gd name="adj" fmla="val 0"/>
            </a:avLst>
          </a:prstGeom>
          <a:solidFill>
            <a:srgbClr val="5B9BD5">
              <a:lumMod val="20000"/>
              <a:lumOff val="8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844083">
              <a:defRPr/>
            </a:pPr>
            <a:endParaRPr kumimoji="0" lang="ja-JP" altLang="en-US" sz="1662" kern="0" dirty="0">
              <a:solidFill>
                <a:prstClr val="white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4947108" y="2037380"/>
            <a:ext cx="1711867" cy="1516166"/>
          </a:xfrm>
          <a:prstGeom prst="roundRect">
            <a:avLst>
              <a:gd name="adj" fmla="val 0"/>
            </a:avLst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844083">
              <a:defRPr/>
            </a:pPr>
            <a:endParaRPr kumimoji="0" lang="en-US" altLang="ja-JP" sz="1108" u="sng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7083595" y="2037380"/>
            <a:ext cx="1289652" cy="1516443"/>
          </a:xfrm>
          <a:prstGeom prst="roundRect">
            <a:avLst>
              <a:gd name="adj" fmla="val 0"/>
            </a:avLst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844083">
              <a:defRPr/>
            </a:pPr>
            <a:endParaRPr kumimoji="0" lang="en-US" altLang="ja-JP" sz="1108" u="sng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  <a:p>
            <a:pPr algn="ctr" defTabSz="844083">
              <a:defRPr/>
            </a:pPr>
            <a:endParaRPr kumimoji="0" lang="en-US" altLang="ja-JP" sz="1108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  <a:p>
            <a:pPr algn="ctr" defTabSz="844083">
              <a:defRPr/>
            </a:pPr>
            <a:endParaRPr kumimoji="0" lang="en-US" altLang="ja-JP" sz="1108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  <a:p>
            <a:pPr algn="ctr" defTabSz="844083">
              <a:defRPr/>
            </a:pPr>
            <a:endParaRPr kumimoji="0" lang="en-US" altLang="ja-JP" sz="1108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  <a:p>
            <a:pPr algn="ctr" defTabSz="844083">
              <a:defRPr/>
            </a:pPr>
            <a:endParaRPr kumimoji="0" lang="en-US" altLang="ja-JP" sz="1108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  <a:p>
            <a:pPr algn="ctr" defTabSz="844083">
              <a:defRPr/>
            </a:pPr>
            <a:endParaRPr kumimoji="0" lang="en-US" altLang="ja-JP" sz="1108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  <a:p>
            <a:pPr algn="ctr" defTabSz="844083">
              <a:defRPr/>
            </a:pPr>
            <a:endParaRPr kumimoji="0" lang="en-US" altLang="ja-JP" sz="1108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  <a:p>
            <a:pPr algn="ctr" defTabSz="844083">
              <a:defRPr/>
            </a:pPr>
            <a:endParaRPr kumimoji="0" lang="en-US" altLang="ja-JP" sz="1108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  <a:p>
            <a:pPr algn="ctr" defTabSz="844083">
              <a:defRPr/>
            </a:pPr>
            <a:endParaRPr kumimoji="0" lang="ja-JP" altLang="en-US" sz="1108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35" name="角丸四角形 34"/>
          <p:cNvSpPr/>
          <p:nvPr/>
        </p:nvSpPr>
        <p:spPr>
          <a:xfrm>
            <a:off x="4689857" y="1645535"/>
            <a:ext cx="3918176" cy="2972046"/>
          </a:xfrm>
          <a:prstGeom prst="roundRect">
            <a:avLst>
              <a:gd name="adj" fmla="val 3383"/>
            </a:avLst>
          </a:prstGeom>
          <a:solidFill>
            <a:sysClr val="window" lastClr="FFFFFF"/>
          </a:solidFill>
          <a:ln w="381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844083">
              <a:defRPr/>
            </a:pPr>
            <a:endParaRPr kumimoji="0" lang="ja-JP" altLang="en-US" sz="1662" kern="0">
              <a:solidFill>
                <a:prstClr val="white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36" name="円/楕円 35"/>
          <p:cNvSpPr/>
          <p:nvPr/>
        </p:nvSpPr>
        <p:spPr>
          <a:xfrm>
            <a:off x="5028907" y="1295025"/>
            <a:ext cx="3161895" cy="618974"/>
          </a:xfrm>
          <a:prstGeom prst="ellipse">
            <a:avLst/>
          </a:prstGeom>
          <a:solidFill>
            <a:srgbClr val="5B9BD5"/>
          </a:solidFill>
          <a:ln w="571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844083">
              <a:defRPr/>
            </a:pPr>
            <a:r>
              <a:rPr kumimoji="0" lang="ja-JP" altLang="en-US" sz="2000" kern="0" dirty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rPr>
              <a:t>技術イノベーション</a:t>
            </a:r>
          </a:p>
        </p:txBody>
      </p:sp>
      <p:sp>
        <p:nvSpPr>
          <p:cNvPr id="38" name="角丸四角形 37"/>
          <p:cNvSpPr/>
          <p:nvPr/>
        </p:nvSpPr>
        <p:spPr>
          <a:xfrm>
            <a:off x="4886783" y="1909815"/>
            <a:ext cx="3407306" cy="2542154"/>
          </a:xfrm>
          <a:prstGeom prst="roundRect">
            <a:avLst>
              <a:gd name="adj" fmla="val 0"/>
            </a:avLst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844083">
              <a:defRPr/>
            </a:pPr>
            <a:endParaRPr kumimoji="0" lang="en-US" altLang="ja-JP" sz="1108" u="sng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39" name="角丸四角形 38"/>
          <p:cNvSpPr/>
          <p:nvPr/>
        </p:nvSpPr>
        <p:spPr>
          <a:xfrm>
            <a:off x="4947107" y="2083185"/>
            <a:ext cx="3243695" cy="720663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844083">
              <a:defRPr/>
            </a:pPr>
            <a:r>
              <a:rPr kumimoji="0" lang="ja-JP" altLang="en-US" kern="0" dirty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rPr>
              <a:t>将来の海洋開発市場を牽引する技術イノベーション</a:t>
            </a:r>
            <a:endParaRPr kumimoji="0" lang="en-US" altLang="ja-JP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45" name="左右矢印 6"/>
          <p:cNvSpPr/>
          <p:nvPr/>
        </p:nvSpPr>
        <p:spPr>
          <a:xfrm>
            <a:off x="1535078" y="1379816"/>
            <a:ext cx="420179" cy="203848"/>
          </a:xfrm>
          <a:prstGeom prst="left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62"/>
          </a:p>
        </p:txBody>
      </p:sp>
      <p:sp>
        <p:nvSpPr>
          <p:cNvPr id="33" name="角丸四角形 26">
            <a:extLst>
              <a:ext uri="{FF2B5EF4-FFF2-40B4-BE49-F238E27FC236}">
                <a16:creationId xmlns:a16="http://schemas.microsoft.com/office/drawing/2014/main" id="{6FA43591-1421-4EA4-A989-88103B94A378}"/>
              </a:ext>
            </a:extLst>
          </p:cNvPr>
          <p:cNvSpPr/>
          <p:nvPr/>
        </p:nvSpPr>
        <p:spPr>
          <a:xfrm>
            <a:off x="611876" y="2037380"/>
            <a:ext cx="1711867" cy="1516166"/>
          </a:xfrm>
          <a:prstGeom prst="roundRect">
            <a:avLst>
              <a:gd name="adj" fmla="val 0"/>
            </a:avLst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844083">
              <a:defRPr/>
            </a:pPr>
            <a:endParaRPr kumimoji="0" lang="en-US" altLang="ja-JP" sz="1108" u="sng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34" name="角丸四角形 27">
            <a:extLst>
              <a:ext uri="{FF2B5EF4-FFF2-40B4-BE49-F238E27FC236}">
                <a16:creationId xmlns:a16="http://schemas.microsoft.com/office/drawing/2014/main" id="{B382FF9B-DE89-4854-8BC2-9E9AE442EB12}"/>
              </a:ext>
            </a:extLst>
          </p:cNvPr>
          <p:cNvSpPr/>
          <p:nvPr/>
        </p:nvSpPr>
        <p:spPr>
          <a:xfrm>
            <a:off x="2748363" y="2037380"/>
            <a:ext cx="1289652" cy="1516443"/>
          </a:xfrm>
          <a:prstGeom prst="roundRect">
            <a:avLst>
              <a:gd name="adj" fmla="val 0"/>
            </a:avLst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844083">
              <a:defRPr/>
            </a:pPr>
            <a:endParaRPr kumimoji="0" lang="en-US" altLang="ja-JP" sz="1108" u="sng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  <a:p>
            <a:pPr algn="ctr" defTabSz="844083">
              <a:defRPr/>
            </a:pPr>
            <a:endParaRPr kumimoji="0" lang="en-US" altLang="ja-JP" sz="1108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  <a:p>
            <a:pPr algn="ctr" defTabSz="844083">
              <a:defRPr/>
            </a:pPr>
            <a:endParaRPr kumimoji="0" lang="en-US" altLang="ja-JP" sz="1108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  <a:p>
            <a:pPr algn="ctr" defTabSz="844083">
              <a:defRPr/>
            </a:pPr>
            <a:endParaRPr kumimoji="0" lang="en-US" altLang="ja-JP" sz="1108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  <a:p>
            <a:pPr algn="ctr" defTabSz="844083">
              <a:defRPr/>
            </a:pPr>
            <a:endParaRPr kumimoji="0" lang="en-US" altLang="ja-JP" sz="1108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  <a:p>
            <a:pPr algn="ctr" defTabSz="844083">
              <a:defRPr/>
            </a:pPr>
            <a:endParaRPr kumimoji="0" lang="en-US" altLang="ja-JP" sz="1108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  <a:p>
            <a:pPr algn="ctr" defTabSz="844083">
              <a:defRPr/>
            </a:pPr>
            <a:endParaRPr kumimoji="0" lang="en-US" altLang="ja-JP" sz="1108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  <a:p>
            <a:pPr algn="ctr" defTabSz="844083">
              <a:defRPr/>
            </a:pPr>
            <a:endParaRPr kumimoji="0" lang="en-US" altLang="ja-JP" sz="1108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  <a:p>
            <a:pPr algn="ctr" defTabSz="844083">
              <a:defRPr/>
            </a:pPr>
            <a:endParaRPr kumimoji="0" lang="ja-JP" altLang="en-US" sz="1108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37" name="角丸四角形 34">
            <a:extLst>
              <a:ext uri="{FF2B5EF4-FFF2-40B4-BE49-F238E27FC236}">
                <a16:creationId xmlns:a16="http://schemas.microsoft.com/office/drawing/2014/main" id="{D53531EC-7BFC-41DC-BA35-D98D9043BAEA}"/>
              </a:ext>
            </a:extLst>
          </p:cNvPr>
          <p:cNvSpPr/>
          <p:nvPr/>
        </p:nvSpPr>
        <p:spPr>
          <a:xfrm>
            <a:off x="354625" y="1645535"/>
            <a:ext cx="3918176" cy="2972046"/>
          </a:xfrm>
          <a:prstGeom prst="roundRect">
            <a:avLst>
              <a:gd name="adj" fmla="val 3383"/>
            </a:avLst>
          </a:prstGeom>
          <a:solidFill>
            <a:sysClr val="window" lastClr="FFFFFF"/>
          </a:solidFill>
          <a:ln w="38100" cap="flat" cmpd="sng" algn="ctr">
            <a:solidFill>
              <a:srgbClr val="4472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844083">
              <a:defRPr/>
            </a:pPr>
            <a:endParaRPr kumimoji="0" lang="ja-JP" altLang="en-US" sz="1662" kern="0">
              <a:solidFill>
                <a:prstClr val="white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41" name="円/楕円 35">
            <a:extLst>
              <a:ext uri="{FF2B5EF4-FFF2-40B4-BE49-F238E27FC236}">
                <a16:creationId xmlns:a16="http://schemas.microsoft.com/office/drawing/2014/main" id="{EAA122CE-59A7-46A0-BAEC-858870C04652}"/>
              </a:ext>
            </a:extLst>
          </p:cNvPr>
          <p:cNvSpPr/>
          <p:nvPr/>
        </p:nvSpPr>
        <p:spPr>
          <a:xfrm>
            <a:off x="693675" y="1295025"/>
            <a:ext cx="3161895" cy="618974"/>
          </a:xfrm>
          <a:prstGeom prst="ellipse">
            <a:avLst/>
          </a:prstGeom>
          <a:solidFill>
            <a:srgbClr val="5B9BD5"/>
          </a:solidFill>
          <a:ln w="571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844083">
              <a:defRPr/>
            </a:pPr>
            <a:r>
              <a:rPr kumimoji="0" lang="ja-JP" altLang="en-US" sz="2000" kern="0" dirty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rPr>
              <a:t>人材育成</a:t>
            </a:r>
          </a:p>
        </p:txBody>
      </p:sp>
      <p:sp>
        <p:nvSpPr>
          <p:cNvPr id="43" name="角丸四角形 37">
            <a:extLst>
              <a:ext uri="{FF2B5EF4-FFF2-40B4-BE49-F238E27FC236}">
                <a16:creationId xmlns:a16="http://schemas.microsoft.com/office/drawing/2014/main" id="{9EA2DCC3-BA51-4A93-8DB8-D04B49CC8DF9}"/>
              </a:ext>
            </a:extLst>
          </p:cNvPr>
          <p:cNvSpPr/>
          <p:nvPr/>
        </p:nvSpPr>
        <p:spPr>
          <a:xfrm>
            <a:off x="551551" y="1909815"/>
            <a:ext cx="3407306" cy="2542154"/>
          </a:xfrm>
          <a:prstGeom prst="roundRect">
            <a:avLst>
              <a:gd name="adj" fmla="val 0"/>
            </a:avLst>
          </a:prstGeom>
          <a:solidFill>
            <a:srgbClr val="5B9BD5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844083">
              <a:defRPr/>
            </a:pPr>
            <a:endParaRPr kumimoji="0" lang="en-US" altLang="ja-JP" sz="1108" u="sng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44" name="角丸四角形 38">
            <a:extLst>
              <a:ext uri="{FF2B5EF4-FFF2-40B4-BE49-F238E27FC236}">
                <a16:creationId xmlns:a16="http://schemas.microsoft.com/office/drawing/2014/main" id="{D38C75F1-8DC9-4021-8A2C-6082A30C3E8D}"/>
              </a:ext>
            </a:extLst>
          </p:cNvPr>
          <p:cNvSpPr/>
          <p:nvPr/>
        </p:nvSpPr>
        <p:spPr>
          <a:xfrm>
            <a:off x="611875" y="2083185"/>
            <a:ext cx="3243695" cy="720663"/>
          </a:xfrm>
          <a:prstGeom prst="roundRect">
            <a:avLst>
              <a:gd name="adj" fmla="val 0"/>
            </a:avLst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844083">
              <a:defRPr/>
            </a:pPr>
            <a:r>
              <a:rPr kumimoji="0" lang="ja-JP" altLang="en-US" kern="0" dirty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rPr>
              <a:t>次世代の海洋開発を担う</a:t>
            </a:r>
            <a:endParaRPr kumimoji="0" lang="en-US" altLang="ja-JP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  <a:p>
            <a:pPr algn="ctr" defTabSz="844083">
              <a:defRPr/>
            </a:pPr>
            <a:r>
              <a:rPr kumimoji="0" lang="ja-JP" altLang="en-US" kern="0" dirty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rPr>
              <a:t>人材の育成</a:t>
            </a:r>
            <a:endParaRPr kumimoji="0" lang="en-US" altLang="ja-JP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654739" y="2820556"/>
            <a:ext cx="2941682" cy="1557590"/>
          </a:xfrm>
          <a:prstGeom prst="rect">
            <a:avLst/>
          </a:prstGeom>
          <a:solidFill>
            <a:srgbClr val="ED7D31">
              <a:lumMod val="20000"/>
              <a:lumOff val="80000"/>
            </a:srgbClr>
          </a:solidFill>
          <a:ln w="12700" cap="flat" cmpd="sng" algn="ctr">
            <a:solidFill>
              <a:srgbClr val="FFC000">
                <a:lumMod val="20000"/>
                <a:lumOff val="8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844083">
              <a:defRPr/>
            </a:pPr>
            <a:endParaRPr kumimoji="0" lang="en-US" altLang="ja-JP" sz="1015" u="sng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46" name="角丸四角形 51">
            <a:extLst>
              <a:ext uri="{FF2B5EF4-FFF2-40B4-BE49-F238E27FC236}">
                <a16:creationId xmlns:a16="http://schemas.microsoft.com/office/drawing/2014/main" id="{FA8D9103-9A64-495F-A19A-83071C23DDD8}"/>
              </a:ext>
            </a:extLst>
          </p:cNvPr>
          <p:cNvSpPr/>
          <p:nvPr/>
        </p:nvSpPr>
        <p:spPr>
          <a:xfrm>
            <a:off x="803779" y="2750518"/>
            <a:ext cx="2941683" cy="714113"/>
          </a:xfrm>
          <a:prstGeom prst="roundRect">
            <a:avLst>
              <a:gd name="adj" fmla="val 0"/>
            </a:avLst>
          </a:prstGeom>
          <a:noFill/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844083"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rPr>
              <a:t>日本財団</a:t>
            </a:r>
            <a:endParaRPr kumimoji="0" lang="en-US" altLang="ja-JP" sz="1200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  <a:p>
            <a:pPr algn="ctr" defTabSz="844083"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Calibri" panose="020F0502020204030204"/>
                <a:ea typeface="ＭＳ Ｐゴシック" panose="020B0600070205080204" pitchFamily="50" charset="-128"/>
              </a:rPr>
              <a:t>オーシャンイノベーションコンソーシアム</a:t>
            </a:r>
            <a:endParaRPr kumimoji="0" lang="en-US" altLang="ja-JP" sz="1200" kern="0" dirty="0">
              <a:solidFill>
                <a:prstClr val="black"/>
              </a:solidFill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47" name="コンテンツ プレースホルダー 2">
            <a:extLst>
              <a:ext uri="{FF2B5EF4-FFF2-40B4-BE49-F238E27FC236}">
                <a16:creationId xmlns:a16="http://schemas.microsoft.com/office/drawing/2014/main" id="{7BAD9C3B-855A-4EBC-8454-63CB02A61D31}"/>
              </a:ext>
            </a:extLst>
          </p:cNvPr>
          <p:cNvSpPr txBox="1">
            <a:spLocks/>
          </p:cNvSpPr>
          <p:nvPr/>
        </p:nvSpPr>
        <p:spPr>
          <a:xfrm>
            <a:off x="520096" y="5148013"/>
            <a:ext cx="8087937" cy="6256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1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9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9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ja-JP" altLang="en-US" sz="2800" dirty="0">
                <a:solidFill>
                  <a:schemeClr val="tx1"/>
                </a:solidFill>
                <a:latin typeface="+mj-ea"/>
                <a:ea typeface="+mj-ea"/>
              </a:rPr>
              <a:t>総合的な技術ポテンシャルの向上</a:t>
            </a:r>
            <a:endParaRPr lang="en-US" altLang="ja-JP" sz="28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" name="矢印: 左右 2">
            <a:extLst>
              <a:ext uri="{FF2B5EF4-FFF2-40B4-BE49-F238E27FC236}">
                <a16:creationId xmlns:a16="http://schemas.microsoft.com/office/drawing/2014/main" id="{EFC1E15B-2CF4-47B1-9289-0B08A88A6E69}"/>
              </a:ext>
            </a:extLst>
          </p:cNvPr>
          <p:cNvSpPr/>
          <p:nvPr/>
        </p:nvSpPr>
        <p:spPr>
          <a:xfrm>
            <a:off x="4021041" y="2768395"/>
            <a:ext cx="903185" cy="627642"/>
          </a:xfrm>
          <a:prstGeom prst="leftRightArrow">
            <a:avLst>
              <a:gd name="adj1" fmla="val 50000"/>
              <a:gd name="adj2" fmla="val 319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06F1C140-D15E-428A-BD82-0007D3E98239}"/>
              </a:ext>
            </a:extLst>
          </p:cNvPr>
          <p:cNvSpPr/>
          <p:nvPr/>
        </p:nvSpPr>
        <p:spPr>
          <a:xfrm>
            <a:off x="3831144" y="4510687"/>
            <a:ext cx="1280576" cy="696044"/>
          </a:xfrm>
          <a:prstGeom prst="downArrow">
            <a:avLst>
              <a:gd name="adj1" fmla="val 7176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4D64CEF9-F4AB-4E80-8B80-96D6074613F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3021" y="3358791"/>
            <a:ext cx="1633699" cy="955812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9EF600EB-FCA9-451F-8252-80A10B8EE33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58161" y="3490217"/>
            <a:ext cx="1221588" cy="814392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7E6340F2-0597-4124-A0D7-2D345D99F36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3743" y="2845985"/>
            <a:ext cx="1216137" cy="701725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52ED1F70-DD8B-4996-955C-392BC4CFF19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6566303" y="3334280"/>
            <a:ext cx="1613091" cy="991737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9E13E801-8DDB-44FA-9354-7191FD57B4F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297" y="3630596"/>
            <a:ext cx="1181851" cy="699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958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742012" y="323389"/>
            <a:ext cx="8401988" cy="478314"/>
          </a:xfrm>
        </p:spPr>
        <p:txBody>
          <a:bodyPr/>
          <a:lstStyle/>
          <a:p>
            <a:r>
              <a:rPr lang="ja-JP" altLang="en-US" sz="2400" dirty="0">
                <a:solidFill>
                  <a:srgbClr val="5B9BD5"/>
                </a:solidFill>
              </a:rPr>
              <a:t>海洋開発分野の技術開発戦略</a:t>
            </a:r>
            <a:endParaRPr kumimoji="1" lang="ja-JP" altLang="en-US" dirty="0"/>
          </a:p>
        </p:txBody>
      </p:sp>
      <p:sp>
        <p:nvSpPr>
          <p:cNvPr id="10" name="コンテンツ プレースホルダー 2"/>
          <p:cNvSpPr txBox="1">
            <a:spLocks/>
          </p:cNvSpPr>
          <p:nvPr/>
        </p:nvSpPr>
        <p:spPr>
          <a:xfrm>
            <a:off x="125909" y="1022003"/>
            <a:ext cx="8948594" cy="1477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9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9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u"/>
            </a:pPr>
            <a:r>
              <a:rPr lang="ja-JP" altLang="en-US" sz="2184" dirty="0">
                <a:solidFill>
                  <a:srgbClr val="FF0000"/>
                </a:solidFill>
              </a:rPr>
              <a:t>海洋開発（石油・ガス）分野の技術開発のための戦略づくり</a:t>
            </a:r>
            <a:br>
              <a:rPr lang="en-US" altLang="ja-JP" sz="2184" dirty="0">
                <a:solidFill>
                  <a:srgbClr val="FF0000"/>
                </a:solidFill>
              </a:rPr>
            </a:br>
            <a:r>
              <a:rPr lang="en-US" altLang="ja-JP" sz="2184" dirty="0">
                <a:solidFill>
                  <a:srgbClr val="FF0000"/>
                </a:solidFill>
              </a:rPr>
              <a:t>(</a:t>
            </a:r>
            <a:r>
              <a:rPr lang="en-US" altLang="ja-JP" sz="2184" b="1" dirty="0">
                <a:solidFill>
                  <a:srgbClr val="FF0000"/>
                </a:solidFill>
              </a:rPr>
              <a:t>O</a:t>
            </a:r>
            <a:r>
              <a:rPr lang="en-US" altLang="ja-JP" sz="2184" dirty="0">
                <a:solidFill>
                  <a:srgbClr val="FF0000"/>
                </a:solidFill>
              </a:rPr>
              <a:t>ffshore Oil &amp; </a:t>
            </a:r>
            <a:r>
              <a:rPr lang="en-US" altLang="ja-JP" sz="2184" b="1" dirty="0">
                <a:solidFill>
                  <a:srgbClr val="FF0000"/>
                </a:solidFill>
              </a:rPr>
              <a:t>G</a:t>
            </a:r>
            <a:r>
              <a:rPr lang="en-US" altLang="ja-JP" sz="2184" dirty="0">
                <a:solidFill>
                  <a:srgbClr val="FF0000"/>
                </a:solidFill>
              </a:rPr>
              <a:t>as </a:t>
            </a:r>
            <a:r>
              <a:rPr lang="en-US" altLang="ja-JP" sz="2184" b="1" dirty="0">
                <a:solidFill>
                  <a:srgbClr val="FF0000"/>
                </a:solidFill>
              </a:rPr>
              <a:t>I</a:t>
            </a:r>
            <a:r>
              <a:rPr lang="en-US" altLang="ja-JP" sz="2184" dirty="0">
                <a:solidFill>
                  <a:srgbClr val="FF0000"/>
                </a:solidFill>
              </a:rPr>
              <a:t>nnovation </a:t>
            </a:r>
            <a:r>
              <a:rPr lang="en-US" altLang="ja-JP" sz="2184" b="1" dirty="0">
                <a:solidFill>
                  <a:srgbClr val="FF0000"/>
                </a:solidFill>
              </a:rPr>
              <a:t>S</a:t>
            </a:r>
            <a:r>
              <a:rPr lang="en-US" altLang="ja-JP" sz="2184" dirty="0">
                <a:solidFill>
                  <a:srgbClr val="FF0000"/>
                </a:solidFill>
              </a:rPr>
              <a:t>trategy </a:t>
            </a:r>
            <a:r>
              <a:rPr lang="en-US" altLang="ja-JP" sz="2184" b="1" dirty="0">
                <a:solidFill>
                  <a:srgbClr val="FF0000"/>
                </a:solidFill>
              </a:rPr>
              <a:t>2030</a:t>
            </a:r>
            <a:r>
              <a:rPr lang="en-US" altLang="ja-JP" sz="2184" dirty="0">
                <a:solidFill>
                  <a:srgbClr val="FF0000"/>
                </a:solidFill>
              </a:rPr>
              <a:t>:  OGIS2030)</a:t>
            </a:r>
          </a:p>
          <a:p>
            <a:pPr marL="0" indent="0">
              <a:buNone/>
            </a:pPr>
            <a:r>
              <a:rPr lang="ja-JP" altLang="en-US" sz="2000" dirty="0"/>
              <a:t>目的</a:t>
            </a:r>
            <a:r>
              <a:rPr lang="en-US" altLang="ja-JP" sz="2000" dirty="0"/>
              <a:t>:</a:t>
            </a:r>
            <a:r>
              <a:rPr lang="ja-JP" altLang="en-US" sz="2000" dirty="0"/>
              <a:t>日本が </a:t>
            </a:r>
            <a:r>
              <a:rPr lang="en-US" altLang="ja-JP" sz="2000" dirty="0"/>
              <a:t>2030</a:t>
            </a:r>
            <a:r>
              <a:rPr lang="ja-JP" altLang="en-US" sz="2000" dirty="0"/>
              <a:t>年に技術力で世界をリードするための</a:t>
            </a:r>
            <a:br>
              <a:rPr lang="en-US" altLang="ja-JP" sz="2000" dirty="0"/>
            </a:br>
            <a:r>
              <a:rPr lang="ja-JP" altLang="en-US" sz="2000" dirty="0"/>
              <a:t>　　　　将来技術の研究開発の方向性を示す</a:t>
            </a:r>
            <a:endParaRPr lang="en-US" altLang="ja-JP" sz="1816" dirty="0"/>
          </a:p>
        </p:txBody>
      </p:sp>
      <p:sp>
        <p:nvSpPr>
          <p:cNvPr id="15" name="角丸四角形 14"/>
          <p:cNvSpPr/>
          <p:nvPr/>
        </p:nvSpPr>
        <p:spPr bwMode="auto">
          <a:xfrm>
            <a:off x="131378" y="2499359"/>
            <a:ext cx="4860038" cy="2216331"/>
          </a:xfrm>
          <a:prstGeom prst="roundRect">
            <a:avLst>
              <a:gd name="adj" fmla="val 6389"/>
            </a:avLst>
          </a:prstGeom>
          <a:solidFill>
            <a:schemeClr val="bg1"/>
          </a:solidFill>
          <a:ln w="254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55600" indent="-355600">
              <a:lnSpc>
                <a:spcPts val="1200"/>
              </a:lnSpc>
              <a:spcAft>
                <a:spcPts val="600"/>
              </a:spcAft>
              <a:buFont typeface="Wingdings" pitchFamily="2" charset="2"/>
              <a:buChar char="n"/>
            </a:pP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11553" y="2643146"/>
            <a:ext cx="493983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dirty="0">
                <a:solidFill>
                  <a:srgbClr val="7030A0"/>
                </a:solidFill>
              </a:rPr>
              <a:t>問題意識・課題</a:t>
            </a:r>
            <a:endParaRPr lang="en-US" altLang="ja-JP" dirty="0">
              <a:solidFill>
                <a:srgbClr val="7030A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ja-JP" altLang="en-US" sz="1400" dirty="0"/>
              <a:t>日本国内の資源開発に必要な技術の大部分は、</a:t>
            </a:r>
            <a:br>
              <a:rPr lang="en-US" altLang="ja-JP" sz="1400" dirty="0"/>
            </a:br>
            <a:r>
              <a:rPr lang="ja-JP" altLang="en-US" sz="1400" dirty="0"/>
              <a:t>石油・天然ガスの技術がベースであるものの、</a:t>
            </a:r>
            <a:br>
              <a:rPr lang="en-US" altLang="ja-JP" sz="1400" dirty="0"/>
            </a:br>
            <a:r>
              <a:rPr lang="ja-JP" altLang="en-US" sz="1400" dirty="0">
                <a:solidFill>
                  <a:srgbClr val="FF0000"/>
                </a:solidFill>
              </a:rPr>
              <a:t>日本に技術的蓄積がほとんどない</a:t>
            </a:r>
            <a:r>
              <a:rPr lang="ja-JP" altLang="en-US" sz="1400" dirty="0"/>
              <a:t>。</a:t>
            </a:r>
            <a:endParaRPr lang="en-US" altLang="ja-JP" sz="1400" dirty="0"/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ja-JP" altLang="en-US" sz="1400" dirty="0">
                <a:solidFill>
                  <a:srgbClr val="FF0000"/>
                </a:solidFill>
              </a:rPr>
              <a:t>長期的な戦略</a:t>
            </a:r>
            <a:r>
              <a:rPr lang="ja-JP" altLang="en-US" sz="1400" dirty="0"/>
              <a:t>に基づいた</a:t>
            </a:r>
            <a:r>
              <a:rPr lang="ja-JP" altLang="en-US" sz="1400" dirty="0">
                <a:solidFill>
                  <a:srgbClr val="FF0000"/>
                </a:solidFill>
              </a:rPr>
              <a:t>技術開発</a:t>
            </a:r>
            <a:r>
              <a:rPr lang="ja-JP" altLang="en-US" sz="1400" dirty="0"/>
              <a:t>が行われていない。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ja-JP" altLang="en-US" sz="1400" dirty="0">
                <a:solidFill>
                  <a:srgbClr val="FF0000"/>
                </a:solidFill>
              </a:rPr>
              <a:t>海外との連携</a:t>
            </a:r>
            <a:r>
              <a:rPr lang="ja-JP" altLang="en-US" sz="1400" dirty="0"/>
              <a:t>が少なく、実際の現場で使用できる開発になっているとは言い難い。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ja-JP" altLang="en-US" sz="1400" dirty="0">
                <a:solidFill>
                  <a:srgbClr val="FF0000"/>
                </a:solidFill>
              </a:rPr>
              <a:t>異分野の新技術</a:t>
            </a:r>
            <a:r>
              <a:rPr lang="ja-JP" altLang="en-US" sz="1400" dirty="0"/>
              <a:t>を取り入れていない。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6444" y="4819971"/>
            <a:ext cx="2308537" cy="1731404"/>
          </a:xfrm>
          <a:prstGeom prst="rect">
            <a:avLst/>
          </a:prstGeom>
        </p:spPr>
      </p:pic>
      <p:sp>
        <p:nvSpPr>
          <p:cNvPr id="16" name="角丸四角形 14">
            <a:extLst>
              <a:ext uri="{FF2B5EF4-FFF2-40B4-BE49-F238E27FC236}">
                <a16:creationId xmlns:a16="http://schemas.microsoft.com/office/drawing/2014/main" id="{27303456-928D-4499-A239-0A0190709E3F}"/>
              </a:ext>
            </a:extLst>
          </p:cNvPr>
          <p:cNvSpPr/>
          <p:nvPr/>
        </p:nvSpPr>
        <p:spPr bwMode="auto">
          <a:xfrm>
            <a:off x="5051390" y="2499360"/>
            <a:ext cx="4023113" cy="3749040"/>
          </a:xfrm>
          <a:prstGeom prst="roundRect">
            <a:avLst>
              <a:gd name="adj" fmla="val 2837"/>
            </a:avLst>
          </a:prstGeom>
          <a:solidFill>
            <a:schemeClr val="bg1"/>
          </a:solidFill>
          <a:ln w="254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55600" indent="-355600">
              <a:lnSpc>
                <a:spcPts val="1200"/>
              </a:lnSpc>
              <a:spcAft>
                <a:spcPts val="600"/>
              </a:spcAft>
              <a:buFont typeface="Wingdings" pitchFamily="2" charset="2"/>
              <a:buChar char="n"/>
            </a:pP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A09F3BB-8E1D-4AC9-9D1A-66819098D972}"/>
              </a:ext>
            </a:extLst>
          </p:cNvPr>
          <p:cNvSpPr txBox="1"/>
          <p:nvPr/>
        </p:nvSpPr>
        <p:spPr>
          <a:xfrm>
            <a:off x="5052098" y="2617362"/>
            <a:ext cx="34847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1600" dirty="0">
                <a:solidFill>
                  <a:srgbClr val="7030A0"/>
                </a:solidFill>
              </a:rPr>
              <a:t>委員名簿</a:t>
            </a:r>
            <a:endParaRPr lang="en-US" altLang="ja-JP" sz="1600" dirty="0">
              <a:solidFill>
                <a:srgbClr val="7030A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70995A2-465E-404D-A5ED-A6E61E964FC0}"/>
              </a:ext>
            </a:extLst>
          </p:cNvPr>
          <p:cNvSpPr txBox="1"/>
          <p:nvPr/>
        </p:nvSpPr>
        <p:spPr>
          <a:xfrm>
            <a:off x="4995074" y="3127541"/>
            <a:ext cx="566393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600" dirty="0"/>
              <a:t>鈴木 英之</a:t>
            </a:r>
            <a:r>
              <a:rPr lang="ja-JP" altLang="en-US" sz="1600" dirty="0"/>
              <a:t>　</a:t>
            </a:r>
            <a:r>
              <a:rPr lang="ja-JP" altLang="ja-JP" sz="1600" dirty="0"/>
              <a:t>（東京大学） </a:t>
            </a:r>
          </a:p>
          <a:p>
            <a:r>
              <a:rPr lang="ja-JP" altLang="ja-JP" sz="1600" dirty="0"/>
              <a:t>飯島 一博（大阪大学） </a:t>
            </a:r>
          </a:p>
          <a:p>
            <a:r>
              <a:rPr lang="ja-JP" altLang="ja-JP" sz="1600" dirty="0"/>
              <a:t>宇都宮 智昭（九州大学） </a:t>
            </a:r>
          </a:p>
          <a:p>
            <a:r>
              <a:rPr lang="ja-JP" altLang="ja-JP" sz="1600" dirty="0"/>
              <a:t>岡田 祐之（株式会社みらい創造機構）</a:t>
            </a:r>
            <a:r>
              <a:rPr lang="ja-JP" altLang="en-US" sz="1200" b="1" dirty="0">
                <a:solidFill>
                  <a:srgbClr val="FF0000"/>
                </a:solidFill>
              </a:rPr>
              <a:t>ベンチャー</a:t>
            </a:r>
            <a:r>
              <a:rPr lang="ja-JP" altLang="ja-JP" sz="1600" u="sng" dirty="0"/>
              <a:t> </a:t>
            </a:r>
            <a:endParaRPr lang="ja-JP" altLang="ja-JP" sz="1600" dirty="0"/>
          </a:p>
          <a:p>
            <a:r>
              <a:rPr lang="ja-JP" altLang="ja-JP" sz="1600" dirty="0"/>
              <a:t>桑野 秀章（住友商事株式会社）</a:t>
            </a:r>
          </a:p>
          <a:p>
            <a:r>
              <a:rPr lang="ja-JP" altLang="ja-JP" sz="1600" dirty="0"/>
              <a:t>高橋 智隆（東京大学）</a:t>
            </a:r>
            <a:r>
              <a:rPr lang="ja-JP" altLang="en-US" sz="1600" dirty="0"/>
              <a:t>　</a:t>
            </a:r>
            <a:r>
              <a:rPr lang="ja-JP" altLang="en-US" sz="1200" b="1" dirty="0">
                <a:solidFill>
                  <a:srgbClr val="FF0000"/>
                </a:solidFill>
              </a:rPr>
              <a:t>ロボット</a:t>
            </a:r>
            <a:endParaRPr lang="ja-JP" altLang="ja-JP" sz="1600" b="1" dirty="0">
              <a:solidFill>
                <a:srgbClr val="FF0000"/>
              </a:solidFill>
            </a:endParaRPr>
          </a:p>
          <a:p>
            <a:r>
              <a:rPr lang="ja-JP" altLang="ja-JP" sz="1600" dirty="0"/>
              <a:t>中田 亨（産業技術総合研究所）</a:t>
            </a:r>
            <a:r>
              <a:rPr lang="ja-JP" altLang="en-US" sz="1600" dirty="0"/>
              <a:t>　</a:t>
            </a:r>
            <a:r>
              <a:rPr lang="en-US" altLang="ja-JP" sz="1200" b="1" dirty="0">
                <a:solidFill>
                  <a:srgbClr val="FF0000"/>
                </a:solidFill>
              </a:rPr>
              <a:t>AI</a:t>
            </a:r>
            <a:endParaRPr lang="ja-JP" altLang="ja-JP" sz="1600" b="1" dirty="0">
              <a:solidFill>
                <a:srgbClr val="FF0000"/>
              </a:solidFill>
            </a:endParaRPr>
          </a:p>
          <a:p>
            <a:r>
              <a:rPr lang="ja-JP" altLang="ja-JP" sz="1600" dirty="0"/>
              <a:t>古井 健二（早稲田大学） </a:t>
            </a:r>
          </a:p>
          <a:p>
            <a:r>
              <a:rPr lang="ja-JP" altLang="ja-JP" sz="1600" dirty="0"/>
              <a:t>正信 聡太郎（海上・港湾・航空技術研究所） </a:t>
            </a:r>
          </a:p>
          <a:p>
            <a:r>
              <a:rPr lang="ja-JP" altLang="ja-JP" sz="1600" dirty="0"/>
              <a:t>吉田 和哉（東北大学） </a:t>
            </a:r>
            <a:r>
              <a:rPr lang="ja-JP" altLang="en-US" sz="1600" dirty="0"/>
              <a:t>　</a:t>
            </a:r>
            <a:r>
              <a:rPr lang="ja-JP" altLang="en-US" sz="1200" b="1" dirty="0">
                <a:solidFill>
                  <a:srgbClr val="FF0000"/>
                </a:solidFill>
              </a:rPr>
              <a:t>宇宙</a:t>
            </a:r>
            <a:endParaRPr lang="ja-JP" altLang="ja-JP" sz="1600" b="1" dirty="0">
              <a:solidFill>
                <a:srgbClr val="FF0000"/>
              </a:solidFill>
            </a:endParaRPr>
          </a:p>
        </p:txBody>
      </p:sp>
      <p:sp>
        <p:nvSpPr>
          <p:cNvPr id="20" name="コンテンツ プレースホルダー 2"/>
          <p:cNvSpPr txBox="1">
            <a:spLocks/>
          </p:cNvSpPr>
          <p:nvPr/>
        </p:nvSpPr>
        <p:spPr>
          <a:xfrm>
            <a:off x="5051390" y="5693914"/>
            <a:ext cx="3253263" cy="592947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1846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6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477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9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292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ja-JP" altLang="en-US" sz="1400" b="1" dirty="0"/>
              <a:t>オブザーバー：</a:t>
            </a:r>
            <a:endParaRPr lang="en-US" altLang="ja-JP" sz="1400" b="1" dirty="0"/>
          </a:p>
          <a:p>
            <a:pPr marL="457200" lvl="1" indent="0">
              <a:buNone/>
            </a:pPr>
            <a:r>
              <a:rPr lang="ja-JP" altLang="en-US" sz="1400" b="1" dirty="0"/>
              <a:t>経済産業省、国土交通省、</a:t>
            </a:r>
            <a:r>
              <a:rPr lang="en-US" altLang="ja-JP" sz="1400" b="1" dirty="0"/>
              <a:t>JOGMEC</a:t>
            </a:r>
          </a:p>
        </p:txBody>
      </p:sp>
    </p:spTree>
    <p:extLst>
      <p:ext uri="{BB962C8B-B14F-4D97-AF65-F5344CB8AC3E}">
        <p14:creationId xmlns:p14="http://schemas.microsoft.com/office/powerpoint/2010/main" val="3569251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AC98B0-070A-49E4-8A54-CE4DECA8F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提言</a:t>
            </a:r>
            <a:endParaRPr kumimoji="1" lang="ja-JP" altLang="en-US" dirty="0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2CB3C5BD-0C3C-4775-BE9C-DFD3B4AA1EC3}"/>
              </a:ext>
            </a:extLst>
          </p:cNvPr>
          <p:cNvSpPr/>
          <p:nvPr/>
        </p:nvSpPr>
        <p:spPr>
          <a:xfrm>
            <a:off x="314344" y="2536590"/>
            <a:ext cx="8411480" cy="650240"/>
          </a:xfrm>
          <a:prstGeom prst="roundRect">
            <a:avLst>
              <a:gd name="adj" fmla="val 4948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2030</a:t>
            </a:r>
            <a:r>
              <a:rPr kumimoji="1" lang="ja-JP" altLang="en-US" sz="24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年に向けて進めるべき、 </a:t>
            </a:r>
            <a:r>
              <a:rPr kumimoji="1" lang="en-US" altLang="ja-JP" sz="28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</a:t>
            </a:r>
            <a:r>
              <a:rPr kumimoji="1" lang="ja-JP" altLang="en-US" sz="28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つ </a:t>
            </a:r>
            <a:r>
              <a:rPr kumimoji="1" lang="ja-JP" altLang="en-US" sz="24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の技術テーマ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0F6E4AED-FE3B-4D95-801D-FB138CE8847E}"/>
              </a:ext>
            </a:extLst>
          </p:cNvPr>
          <p:cNvSpPr/>
          <p:nvPr/>
        </p:nvSpPr>
        <p:spPr>
          <a:xfrm>
            <a:off x="314344" y="3774822"/>
            <a:ext cx="8411480" cy="650240"/>
          </a:xfrm>
          <a:prstGeom prst="roundRect">
            <a:avLst>
              <a:gd name="adj" fmla="val 4948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技術イノベーションを推進するための、 </a:t>
            </a:r>
            <a:r>
              <a:rPr kumimoji="1" lang="en-US" altLang="ja-JP" sz="2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</a:t>
            </a:r>
            <a:r>
              <a:rPr kumimoji="1" lang="ja-JP" altLang="en-US" sz="2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つ </a:t>
            </a:r>
            <a:r>
              <a:rPr kumimoji="1"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の方策</a:t>
            </a:r>
          </a:p>
        </p:txBody>
      </p:sp>
    </p:spTree>
    <p:extLst>
      <p:ext uri="{BB962C8B-B14F-4D97-AF65-F5344CB8AC3E}">
        <p14:creationId xmlns:p14="http://schemas.microsoft.com/office/powerpoint/2010/main" val="829159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742012" y="323389"/>
            <a:ext cx="8401988" cy="478314"/>
          </a:xfrm>
        </p:spPr>
        <p:txBody>
          <a:bodyPr/>
          <a:lstStyle/>
          <a:p>
            <a:r>
              <a:rPr lang="ja-JP" altLang="en-US" dirty="0"/>
              <a:t>海外プレイヤーへのヒアリング調査</a:t>
            </a:r>
          </a:p>
        </p:txBody>
      </p:sp>
      <p:sp>
        <p:nvSpPr>
          <p:cNvPr id="13" name="吹き出し: 四角形 12">
            <a:extLst>
              <a:ext uri="{FF2B5EF4-FFF2-40B4-BE49-F238E27FC236}">
                <a16:creationId xmlns:a16="http://schemas.microsoft.com/office/drawing/2014/main" id="{6BA1FF56-E297-42E3-9421-CB0BF83566CF}"/>
              </a:ext>
            </a:extLst>
          </p:cNvPr>
          <p:cNvSpPr/>
          <p:nvPr/>
        </p:nvSpPr>
        <p:spPr>
          <a:xfrm>
            <a:off x="457203" y="1098152"/>
            <a:ext cx="8207587" cy="626145"/>
          </a:xfrm>
          <a:prstGeom prst="wedgeRectCallout">
            <a:avLst>
              <a:gd name="adj1" fmla="val -27528"/>
              <a:gd name="adj2" fmla="val -1661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+mn-cs"/>
              </a:rPr>
              <a:t>将来のシナリオ分析、世界の海洋開発プレーヤーへのインタビューを実施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itchFamily="50" charset="-128"/>
              <a:ea typeface="Meiryo UI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+mn-cs"/>
              </a:rPr>
              <a:t>２０３０年の海洋石油・ガス分野における技術テーマを特定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Meiryo UI" pitchFamily="50" charset="-128"/>
              <a:ea typeface="Meiryo UI" pitchFamily="50" charset="-128"/>
              <a:cs typeface="+mn-cs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ACCAA84-C93C-4E74-8CD7-A7C74B170E0A}"/>
              </a:ext>
            </a:extLst>
          </p:cNvPr>
          <p:cNvSpPr txBox="1"/>
          <p:nvPr/>
        </p:nvSpPr>
        <p:spPr>
          <a:xfrm>
            <a:off x="222069" y="2020746"/>
            <a:ext cx="820758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+mn-cs"/>
              </a:rPr>
              <a:t>対象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+mn-cs"/>
              </a:rPr>
              <a:t>		</a:t>
            </a: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+mn-cs"/>
              </a:rPr>
              <a:t>石油会社　１０社（スーパーメジャー、国営、独立系）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itchFamily="50" charset="-128"/>
              <a:ea typeface="Meiryo UI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dirty="0">
                <a:solidFill>
                  <a:prstClr val="black"/>
                </a:solidFill>
                <a:latin typeface="Meiryo UI" pitchFamily="50" charset="-128"/>
                <a:ea typeface="Meiryo UI" pitchFamily="50" charset="-128"/>
              </a:rPr>
              <a:t>　　　　　　　　その他サービス会社　３社</a:t>
            </a:r>
            <a:endParaRPr lang="en-US" altLang="ja-JP" sz="2000" dirty="0">
              <a:solidFill>
                <a:prstClr val="black"/>
              </a:solidFill>
              <a:latin typeface="Meiryo UI" pitchFamily="50" charset="-128"/>
              <a:ea typeface="Meiryo UI" pitchFamily="50" charset="-128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+mn-cs"/>
              </a:rPr>
              <a:t>　　　　　　　　計１３社　１７名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+mn-cs"/>
              </a:rPr>
              <a:t>	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+mn-cs"/>
              </a:rPr>
              <a:t>　　　　　　　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itchFamily="50" charset="-128"/>
              <a:ea typeface="Meiryo UI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+mn-cs"/>
              </a:rPr>
              <a:t>対象地域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+mn-cs"/>
              </a:rPr>
              <a:t>	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+mn-cs"/>
              </a:rPr>
              <a:t>アジア、アフリカ、</a:t>
            </a:r>
            <a:b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+mn-cs"/>
              </a:rPr>
            </a:b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+mn-cs"/>
              </a:rPr>
              <a:t>　　　　　　　　　欧州、米州、豪州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2F5D2BF-7835-452C-AA4B-D91C2D2F2972}"/>
              </a:ext>
            </a:extLst>
          </p:cNvPr>
          <p:cNvSpPr/>
          <p:nvPr/>
        </p:nvSpPr>
        <p:spPr>
          <a:xfrm>
            <a:off x="91441" y="4717583"/>
            <a:ext cx="8908868" cy="180078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A7C5236-A555-493B-A6BE-8783068E69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1903" y="2366996"/>
            <a:ext cx="3534541" cy="2350587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E2339E9-AE02-4C0A-819B-DD3513440CE1}"/>
              </a:ext>
            </a:extLst>
          </p:cNvPr>
          <p:cNvSpPr/>
          <p:nvPr/>
        </p:nvSpPr>
        <p:spPr>
          <a:xfrm>
            <a:off x="3846754" y="3542289"/>
            <a:ext cx="2192504" cy="753139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黄：ヒアリングの地域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紫：ヒアリング対象者の</a:t>
            </a:r>
            <a:b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開発する地域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" name="角丸四角形 14">
            <a:extLst>
              <a:ext uri="{FF2B5EF4-FFF2-40B4-BE49-F238E27FC236}">
                <a16:creationId xmlns:a16="http://schemas.microsoft.com/office/drawing/2014/main" id="{EC6E06AC-0DF7-4A71-B50A-76F91A3AE802}"/>
              </a:ext>
            </a:extLst>
          </p:cNvPr>
          <p:cNvSpPr/>
          <p:nvPr/>
        </p:nvSpPr>
        <p:spPr bwMode="auto">
          <a:xfrm>
            <a:off x="91441" y="4903081"/>
            <a:ext cx="4611188" cy="1458685"/>
          </a:xfrm>
          <a:prstGeom prst="round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spcAft>
                <a:spcPts val="600"/>
              </a:spcAft>
            </a:pPr>
            <a:r>
              <a:rPr lang="ja-JP" altLang="en-US" sz="2000" b="1" dirty="0">
                <a:latin typeface="Arial" pitchFamily="34" charset="0"/>
              </a:rPr>
              <a:t>１．油ガス田のデジタル化</a:t>
            </a:r>
            <a:endParaRPr lang="en-US" altLang="ja-JP" sz="2000" b="1" dirty="0">
              <a:latin typeface="Arial" pitchFamily="34" charset="0"/>
            </a:endParaRPr>
          </a:p>
          <a:p>
            <a:pPr>
              <a:spcAft>
                <a:spcPts val="600"/>
              </a:spcAft>
            </a:pPr>
            <a:r>
              <a:rPr lang="ja-JP" altLang="en-US" sz="2000" b="1" dirty="0">
                <a:latin typeface="Arial" pitchFamily="34" charset="0"/>
              </a:rPr>
              <a:t>２．坑井デザインと掘削の最適化</a:t>
            </a:r>
            <a:endParaRPr lang="en-US" altLang="ja-JP" sz="2000" b="1" dirty="0">
              <a:latin typeface="Arial" pitchFamily="34" charset="0"/>
            </a:endParaRPr>
          </a:p>
          <a:p>
            <a:pPr>
              <a:spcAft>
                <a:spcPts val="600"/>
              </a:spcAft>
            </a:pPr>
            <a:r>
              <a:rPr lang="ja-JP" altLang="en-US" sz="2000" b="1" dirty="0">
                <a:latin typeface="Arial" pitchFamily="34" charset="0"/>
              </a:rPr>
              <a:t>３．坑井の生産性の向上</a:t>
            </a:r>
            <a:endParaRPr lang="en-US" altLang="ja-JP" sz="2000" b="1" dirty="0">
              <a:latin typeface="Arial" pitchFamily="34" charset="0"/>
            </a:endParaRPr>
          </a:p>
          <a:p>
            <a:pPr>
              <a:spcAft>
                <a:spcPts val="600"/>
              </a:spcAft>
            </a:pPr>
            <a:r>
              <a:rPr lang="ja-JP" altLang="en-US" sz="2000" b="1" dirty="0">
                <a:latin typeface="Arial" pitchFamily="34" charset="0"/>
              </a:rPr>
              <a:t>４．フロンティアのための</a:t>
            </a:r>
            <a:br>
              <a:rPr lang="en-US" altLang="ja-JP" sz="2000" b="1" dirty="0">
                <a:latin typeface="Arial" pitchFamily="34" charset="0"/>
              </a:rPr>
            </a:br>
            <a:r>
              <a:rPr lang="ja-JP" altLang="en-US" sz="2000" b="1" dirty="0">
                <a:latin typeface="Arial" pitchFamily="34" charset="0"/>
              </a:rPr>
              <a:t>　　　　サブシーファクトリー</a:t>
            </a:r>
            <a:endParaRPr lang="en-US" altLang="ja-JP" sz="2000" b="1" dirty="0">
              <a:latin typeface="Arial" pitchFamily="34" charset="0"/>
            </a:endParaRPr>
          </a:p>
        </p:txBody>
      </p:sp>
      <p:sp>
        <p:nvSpPr>
          <p:cNvPr id="8" name="角丸四角形 14">
            <a:extLst>
              <a:ext uri="{FF2B5EF4-FFF2-40B4-BE49-F238E27FC236}">
                <a16:creationId xmlns:a16="http://schemas.microsoft.com/office/drawing/2014/main" id="{DFFA00DA-BC16-4B78-AEBC-FC97D4A68E7D}"/>
              </a:ext>
            </a:extLst>
          </p:cNvPr>
          <p:cNvSpPr/>
          <p:nvPr/>
        </p:nvSpPr>
        <p:spPr bwMode="auto">
          <a:xfrm>
            <a:off x="4493623" y="4967088"/>
            <a:ext cx="4611188" cy="1458685"/>
          </a:xfrm>
          <a:prstGeom prst="roundRect">
            <a:avLst/>
          </a:prstGeom>
          <a:noFill/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spcAft>
                <a:spcPts val="600"/>
              </a:spcAft>
            </a:pPr>
            <a:r>
              <a:rPr lang="ja-JP" altLang="en-US" sz="2000" b="1" dirty="0">
                <a:latin typeface="Arial" pitchFamily="34" charset="0"/>
              </a:rPr>
              <a:t>５．安価な廃坑とＰ＆Ａ</a:t>
            </a:r>
            <a:endParaRPr lang="en-US" altLang="ja-JP" sz="2000" b="1" dirty="0">
              <a:latin typeface="Arial" pitchFamily="34" charset="0"/>
            </a:endParaRPr>
          </a:p>
          <a:p>
            <a:pPr>
              <a:spcAft>
                <a:spcPts val="600"/>
              </a:spcAft>
            </a:pPr>
            <a:r>
              <a:rPr lang="ja-JP" altLang="en-US" sz="2000" b="1" dirty="0">
                <a:latin typeface="Arial" pitchFamily="34" charset="0"/>
              </a:rPr>
              <a:t>６．遠距離地域の石油・ガスの収益化</a:t>
            </a:r>
            <a:endParaRPr lang="en-US" altLang="ja-JP" sz="2000" b="1" dirty="0">
              <a:latin typeface="Arial" pitchFamily="34" charset="0"/>
            </a:endParaRPr>
          </a:p>
          <a:p>
            <a:pPr>
              <a:spcAft>
                <a:spcPts val="600"/>
              </a:spcAft>
            </a:pPr>
            <a:r>
              <a:rPr lang="ja-JP" altLang="en-US" sz="2000" b="1" dirty="0">
                <a:latin typeface="Arial" pitchFamily="34" charset="0"/>
              </a:rPr>
              <a:t>７．チャレンジングな資源の開発</a:t>
            </a:r>
            <a:endParaRPr lang="en-US" altLang="ja-JP" sz="2000" b="1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90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B7BF89-A231-4210-849E-4AED5DFF6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世界が求める７つの将来技術に共通する考え方</a:t>
            </a:r>
            <a:endParaRPr kumimoji="1" lang="ja-JP" altLang="en-US" dirty="0"/>
          </a:p>
        </p:txBody>
      </p:sp>
      <p:sp>
        <p:nvSpPr>
          <p:cNvPr id="4" name="角丸四角形 14">
            <a:extLst>
              <a:ext uri="{FF2B5EF4-FFF2-40B4-BE49-F238E27FC236}">
                <a16:creationId xmlns:a16="http://schemas.microsoft.com/office/drawing/2014/main" id="{BFFC3D22-5958-417F-8583-2493EAF329F4}"/>
              </a:ext>
            </a:extLst>
          </p:cNvPr>
          <p:cNvSpPr/>
          <p:nvPr/>
        </p:nvSpPr>
        <p:spPr bwMode="auto">
          <a:xfrm>
            <a:off x="0" y="1235837"/>
            <a:ext cx="8917577" cy="5482224"/>
          </a:xfrm>
          <a:prstGeom prst="roundRect">
            <a:avLst/>
          </a:prstGeom>
          <a:solidFill>
            <a:schemeClr val="bg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spcAft>
                <a:spcPts val="600"/>
              </a:spcAft>
            </a:pPr>
            <a:r>
              <a:rPr lang="ja-JP" altLang="en-US" sz="2000" b="1" dirty="0">
                <a:solidFill>
                  <a:srgbClr val="FF0000"/>
                </a:solidFill>
                <a:latin typeface="Arial" pitchFamily="34" charset="0"/>
              </a:rPr>
              <a:t>１．コストの低減</a:t>
            </a:r>
            <a:endParaRPr lang="en-US" altLang="ja-JP" sz="2000" b="1" dirty="0">
              <a:solidFill>
                <a:srgbClr val="FF0000"/>
              </a:solidFill>
              <a:latin typeface="Arial" pitchFamily="34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ja-JP" altLang="en-US" sz="2000" b="1" dirty="0">
                <a:solidFill>
                  <a:prstClr val="black"/>
                </a:solidFill>
                <a:latin typeface="Arial" pitchFamily="34" charset="0"/>
              </a:rPr>
              <a:t>将来において油価が劇的に変化することはない</a:t>
            </a:r>
            <a:endParaRPr lang="en-US" altLang="ja-JP" sz="2000" b="1" dirty="0">
              <a:solidFill>
                <a:prstClr val="black"/>
              </a:solidFill>
              <a:latin typeface="Arial" pitchFamily="34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ja-JP" altLang="en-US" sz="2000" b="1" dirty="0">
                <a:solidFill>
                  <a:prstClr val="black"/>
                </a:solidFill>
                <a:latin typeface="Arial" pitchFamily="34" charset="0"/>
              </a:rPr>
              <a:t>従って、将来技術のニーズも開発コストの低減を目的とするものが殆ど</a:t>
            </a:r>
            <a:endParaRPr lang="en-US" altLang="ja-JP" sz="2000" b="1" dirty="0">
              <a:solidFill>
                <a:prstClr val="black"/>
              </a:solidFill>
              <a:latin typeface="Arial" pitchFamily="34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ja-JP" altLang="en-US" sz="2000" b="1" dirty="0">
                <a:solidFill>
                  <a:prstClr val="black"/>
                </a:solidFill>
                <a:latin typeface="Arial" pitchFamily="34" charset="0"/>
              </a:rPr>
              <a:t>チャレンジングな技術開発（北極海等）はコスト削減が大前提</a:t>
            </a:r>
            <a:endParaRPr lang="en-US" altLang="ja-JP" sz="2000" b="1" dirty="0">
              <a:solidFill>
                <a:prstClr val="black"/>
              </a:solidFill>
              <a:latin typeface="Arial" pitchFamily="34" charset="0"/>
            </a:endParaRPr>
          </a:p>
          <a:p>
            <a:pPr indent="-457200">
              <a:spcAft>
                <a:spcPts val="600"/>
              </a:spcAft>
            </a:pPr>
            <a:endParaRPr lang="en-US" altLang="ja-JP" sz="2000" b="1" dirty="0">
              <a:solidFill>
                <a:srgbClr val="FF0000"/>
              </a:solidFill>
              <a:latin typeface="Arial" pitchFamily="34" charset="0"/>
            </a:endParaRPr>
          </a:p>
          <a:p>
            <a:pPr>
              <a:spcAft>
                <a:spcPts val="600"/>
              </a:spcAft>
            </a:pPr>
            <a:r>
              <a:rPr lang="ja-JP" altLang="en-US" sz="2000" b="1" dirty="0">
                <a:solidFill>
                  <a:srgbClr val="FF0000"/>
                </a:solidFill>
                <a:latin typeface="Arial" pitchFamily="34" charset="0"/>
              </a:rPr>
              <a:t>２．デジタル化への対応</a:t>
            </a:r>
            <a:endParaRPr lang="en-US" altLang="ja-JP" sz="2000" b="1" dirty="0">
              <a:solidFill>
                <a:srgbClr val="FF0000"/>
              </a:solidFill>
              <a:latin typeface="Arial" pitchFamily="34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ja-JP" altLang="en-US" sz="2000" b="1" dirty="0">
                <a:latin typeface="Arial" pitchFamily="34" charset="0"/>
              </a:rPr>
              <a:t>コスト削減、安全性向上のためのデジタル化技術に大きな期待</a:t>
            </a:r>
            <a:endParaRPr lang="en-US" altLang="ja-JP" sz="2000" b="1" dirty="0">
              <a:latin typeface="Arial" pitchFamily="34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ja-JP" altLang="en-US" sz="2000" b="1" dirty="0">
                <a:latin typeface="Arial" pitchFamily="34" charset="0"/>
              </a:rPr>
              <a:t>ビッグデータを用いたデータ解析やオペレーションのサポート、</a:t>
            </a:r>
            <a:br>
              <a:rPr lang="en-US" altLang="ja-JP" sz="2000" b="1" dirty="0">
                <a:latin typeface="Arial" pitchFamily="34" charset="0"/>
              </a:rPr>
            </a:br>
            <a:r>
              <a:rPr lang="ja-JP" altLang="en-US" sz="2000" b="1" dirty="0">
                <a:latin typeface="Arial" pitchFamily="34" charset="0"/>
              </a:rPr>
              <a:t>これらを活用した自動化等</a:t>
            </a:r>
            <a:r>
              <a:rPr lang="en-US" altLang="ja-JP" sz="2000" b="1" dirty="0">
                <a:latin typeface="Arial" pitchFamily="34" charset="0"/>
              </a:rPr>
              <a:t>…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ja-JP" altLang="en-US" sz="2000" b="1" dirty="0">
                <a:latin typeface="Arial" pitchFamily="34" charset="0"/>
              </a:rPr>
              <a:t>無人化は期待がある一方、大きな変化は２０４０～２０５０年の課題か</a:t>
            </a:r>
            <a:endParaRPr lang="en-US" altLang="ja-JP" sz="2000" b="1" dirty="0">
              <a:latin typeface="Arial" pitchFamily="34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ja-JP" sz="2000" b="1" dirty="0">
              <a:latin typeface="Arial" pitchFamily="34" charset="0"/>
            </a:endParaRPr>
          </a:p>
          <a:p>
            <a:pPr>
              <a:spcAft>
                <a:spcPts val="600"/>
              </a:spcAft>
            </a:pPr>
            <a:r>
              <a:rPr lang="ja-JP" altLang="en-US" sz="2000" b="1" dirty="0">
                <a:solidFill>
                  <a:srgbClr val="FF0000"/>
                </a:solidFill>
                <a:latin typeface="Arial" pitchFamily="34" charset="0"/>
              </a:rPr>
              <a:t>３．異分野技術の適用</a:t>
            </a:r>
            <a:endParaRPr lang="en-US" altLang="ja-JP" sz="2000" b="1" dirty="0">
              <a:solidFill>
                <a:srgbClr val="FF0000"/>
              </a:solidFill>
              <a:latin typeface="Arial" pitchFamily="34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ja-JP" altLang="en-US" sz="2000" b="1" dirty="0">
                <a:latin typeface="Arial" pitchFamily="34" charset="0"/>
              </a:rPr>
              <a:t>保守的な産業構造。新技術の市場適用は将来も漸進的に</a:t>
            </a:r>
            <a:endParaRPr lang="en-US" altLang="ja-JP" sz="2000" b="1" dirty="0">
              <a:latin typeface="Arial" pitchFamily="34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ja-JP" altLang="en-US" sz="2000" b="1" dirty="0">
                <a:latin typeface="Arial" pitchFamily="34" charset="0"/>
              </a:rPr>
              <a:t>市場適用へのスピードは今後加速していく</a:t>
            </a:r>
            <a:endParaRPr lang="en-US" altLang="ja-JP" sz="2000" b="1" dirty="0">
              <a:latin typeface="Arial" pitchFamily="34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ja-JP" altLang="en-US" sz="2000" b="1" dirty="0">
                <a:latin typeface="Arial" pitchFamily="34" charset="0"/>
              </a:rPr>
              <a:t>デジタル化、自動化を中心とした異分野の技術を海洋石油・ガス産業に取り入れていく必要性</a:t>
            </a:r>
            <a:endParaRPr lang="en-US" altLang="ja-JP" sz="2400" b="1" dirty="0">
              <a:solidFill>
                <a:srgbClr val="FF0000"/>
              </a:solidFill>
              <a:latin typeface="Arial" pitchFamily="34" charset="0"/>
            </a:endParaRPr>
          </a:p>
          <a:p>
            <a:pPr>
              <a:spcAft>
                <a:spcPts val="600"/>
              </a:spcAft>
            </a:pPr>
            <a:endParaRPr lang="ja-JP" altLang="en-US" sz="1200" b="1" dirty="0">
              <a:solidFill>
                <a:prstClr val="black"/>
              </a:solidFill>
              <a:latin typeface="Arial" pitchFamily="34" charset="0"/>
            </a:endParaRP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34B5E1E-017D-4E87-9780-C77B8CA817E2}"/>
              </a:ext>
            </a:extLst>
          </p:cNvPr>
          <p:cNvCxnSpPr/>
          <p:nvPr/>
        </p:nvCxnSpPr>
        <p:spPr>
          <a:xfrm>
            <a:off x="396240" y="1235837"/>
            <a:ext cx="2092960" cy="0"/>
          </a:xfrm>
          <a:prstGeom prst="line">
            <a:avLst/>
          </a:prstGeom>
          <a:ln w="571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A3D9647-AC5F-4870-977F-5A95B72771DC}"/>
              </a:ext>
            </a:extLst>
          </p:cNvPr>
          <p:cNvCxnSpPr>
            <a:cxnSpLocks/>
          </p:cNvCxnSpPr>
          <p:nvPr/>
        </p:nvCxnSpPr>
        <p:spPr>
          <a:xfrm>
            <a:off x="365760" y="3145917"/>
            <a:ext cx="2895600" cy="0"/>
          </a:xfrm>
          <a:prstGeom prst="line">
            <a:avLst/>
          </a:prstGeom>
          <a:ln w="571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9F33D610-60ED-49B6-A239-BB18C4F057C5}"/>
              </a:ext>
            </a:extLst>
          </p:cNvPr>
          <p:cNvCxnSpPr>
            <a:cxnSpLocks/>
          </p:cNvCxnSpPr>
          <p:nvPr/>
        </p:nvCxnSpPr>
        <p:spPr>
          <a:xfrm>
            <a:off x="375920" y="5350637"/>
            <a:ext cx="2895600" cy="0"/>
          </a:xfrm>
          <a:prstGeom prst="line">
            <a:avLst/>
          </a:prstGeom>
          <a:ln w="5715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0309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AC98B0-070A-49E4-8A54-CE4DECA8F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提言</a:t>
            </a:r>
            <a:endParaRPr kumimoji="1" lang="ja-JP" altLang="en-US" dirty="0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2CB3C5BD-0C3C-4775-BE9C-DFD3B4AA1EC3}"/>
              </a:ext>
            </a:extLst>
          </p:cNvPr>
          <p:cNvSpPr/>
          <p:nvPr/>
        </p:nvSpPr>
        <p:spPr>
          <a:xfrm>
            <a:off x="314344" y="2536590"/>
            <a:ext cx="8411480" cy="650240"/>
          </a:xfrm>
          <a:prstGeom prst="roundRect">
            <a:avLst>
              <a:gd name="adj" fmla="val 4948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2030</a:t>
            </a:r>
            <a:r>
              <a:rPr kumimoji="1"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年に向けて進めるべき、 </a:t>
            </a:r>
            <a:r>
              <a:rPr kumimoji="1" lang="en-US" altLang="ja-JP" sz="2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</a:t>
            </a:r>
            <a:r>
              <a:rPr kumimoji="1" lang="ja-JP" altLang="en-US" sz="2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つ </a:t>
            </a:r>
            <a:r>
              <a:rPr kumimoji="1" lang="ja-JP" altLang="en-US" sz="2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の技術テーマ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0F6E4AED-FE3B-4D95-801D-FB138CE8847E}"/>
              </a:ext>
            </a:extLst>
          </p:cNvPr>
          <p:cNvSpPr/>
          <p:nvPr/>
        </p:nvSpPr>
        <p:spPr>
          <a:xfrm>
            <a:off x="314344" y="3774822"/>
            <a:ext cx="8411480" cy="650240"/>
          </a:xfrm>
          <a:prstGeom prst="roundRect">
            <a:avLst>
              <a:gd name="adj" fmla="val 4948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技術イノベーションを推進するための、 </a:t>
            </a:r>
            <a:r>
              <a:rPr kumimoji="1" lang="en-US" altLang="ja-JP" sz="28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</a:t>
            </a:r>
            <a:r>
              <a:rPr kumimoji="1" lang="ja-JP" altLang="en-US" sz="28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つ </a:t>
            </a:r>
            <a:r>
              <a:rPr kumimoji="1" lang="ja-JP" altLang="en-US" sz="24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の方策</a:t>
            </a:r>
          </a:p>
        </p:txBody>
      </p:sp>
    </p:spTree>
    <p:extLst>
      <p:ext uri="{BB962C8B-B14F-4D97-AF65-F5344CB8AC3E}">
        <p14:creationId xmlns:p14="http://schemas.microsoft.com/office/powerpoint/2010/main" val="832448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1C3B0F7-6FA9-48F5-8DC7-A33A47DD8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012" y="168042"/>
            <a:ext cx="8401988" cy="736966"/>
          </a:xfrm>
        </p:spPr>
        <p:txBody>
          <a:bodyPr/>
          <a:lstStyle/>
          <a:p>
            <a:r>
              <a:rPr kumimoji="1" lang="ja-JP" altLang="en-US" dirty="0"/>
              <a:t>日本国内におけるアンケート調査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9D876F43-EB3B-4895-8EDA-C063A83BF3D2}"/>
              </a:ext>
            </a:extLst>
          </p:cNvPr>
          <p:cNvCxnSpPr/>
          <p:nvPr/>
        </p:nvCxnSpPr>
        <p:spPr>
          <a:xfrm>
            <a:off x="69669" y="895010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スライド番号プレースホルダー 6">
            <a:extLst>
              <a:ext uri="{FF2B5EF4-FFF2-40B4-BE49-F238E27FC236}">
                <a16:creationId xmlns:a16="http://schemas.microsoft.com/office/drawing/2014/main" id="{8F2109EF-DB05-4C20-8E32-4CC5EB78D42E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457200">
              <a:defRPr/>
            </a:pPr>
            <a:fld id="{B429D4BE-C24B-2A46-B6DF-B773741F3C5A}" type="slidenum">
              <a:rPr lang="ja-JP" altLang="en-US" sz="1200" smtClean="0">
                <a:solidFill>
                  <a:prstClr val="black">
                    <a:tint val="75000"/>
                  </a:prstClr>
                </a:solidFill>
                <a:latin typeface="Corbel"/>
              </a:rPr>
              <a:pPr algn="r" defTabSz="457200">
                <a:defRPr/>
              </a:pPr>
              <a:t>9</a:t>
            </a:fld>
            <a:endParaRPr lang="ja-JP" altLang="en-US" sz="1200" dirty="0">
              <a:solidFill>
                <a:prstClr val="black">
                  <a:tint val="75000"/>
                </a:prstClr>
              </a:solidFill>
              <a:latin typeface="Corbel"/>
            </a:endParaRP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6C668AA5-FAF2-428E-8F26-266A5A30E1EA}"/>
              </a:ext>
            </a:extLst>
          </p:cNvPr>
          <p:cNvCxnSpPr/>
          <p:nvPr/>
        </p:nvCxnSpPr>
        <p:spPr>
          <a:xfrm flipH="1" flipV="1">
            <a:off x="6629400" y="1608481"/>
            <a:ext cx="719667" cy="245721"/>
          </a:xfrm>
          <a:prstGeom prst="straightConnector1">
            <a:avLst/>
          </a:prstGeom>
          <a:ln>
            <a:noFill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吹き出し: 四角形 11">
            <a:extLst>
              <a:ext uri="{FF2B5EF4-FFF2-40B4-BE49-F238E27FC236}">
                <a16:creationId xmlns:a16="http://schemas.microsoft.com/office/drawing/2014/main" id="{1D01D1E3-390F-4EBF-8682-15D8058D087A}"/>
              </a:ext>
            </a:extLst>
          </p:cNvPr>
          <p:cNvSpPr/>
          <p:nvPr/>
        </p:nvSpPr>
        <p:spPr>
          <a:xfrm>
            <a:off x="182880" y="1095237"/>
            <a:ext cx="8713048" cy="758966"/>
          </a:xfrm>
          <a:prstGeom prst="wedgeRectCallout">
            <a:avLst>
              <a:gd name="adj1" fmla="val -27528"/>
              <a:gd name="adj2" fmla="val -1661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+mn-cs"/>
              </a:rPr>
              <a:t>日本企業・大学へ、アンケートを実施　</a:t>
            </a:r>
            <a:r>
              <a:rPr kumimoji="1" lang="ja-JP" alt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+mn-cs"/>
              </a:rPr>
              <a:t>（回答数</a:t>
            </a:r>
            <a:r>
              <a:rPr kumimoji="1" lang="en-US" altLang="ja-JP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+mn-cs"/>
              </a:rPr>
              <a:t>94</a:t>
            </a:r>
            <a:r>
              <a:rPr kumimoji="1" lang="ja-JP" alt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+mn-cs"/>
              </a:rPr>
              <a:t>件　（うち、大学</a:t>
            </a:r>
            <a:r>
              <a:rPr kumimoji="1" lang="en-US" altLang="ja-JP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+mn-cs"/>
              </a:rPr>
              <a:t>22</a:t>
            </a:r>
            <a:r>
              <a:rPr kumimoji="1" lang="ja-JP" alt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itchFamily="50" charset="-128"/>
                <a:ea typeface="Meiryo UI" pitchFamily="50" charset="-128"/>
                <a:cs typeface="+mn-cs"/>
              </a:rPr>
              <a:t>件））</a:t>
            </a:r>
            <a:endParaRPr kumimoji="1" lang="en-US" altLang="ja-JP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itchFamily="50" charset="-128"/>
              <a:ea typeface="Meiryo UI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dirty="0">
                <a:solidFill>
                  <a:prstClr val="black"/>
                </a:solidFill>
                <a:latin typeface="Meiryo UI" pitchFamily="50" charset="-128"/>
                <a:ea typeface="Meiryo UI" pitchFamily="50" charset="-128"/>
              </a:rPr>
              <a:t>強みとする技術や、技術の開発・実用化に関する課題を調査</a:t>
            </a:r>
            <a:endParaRPr kumimoji="1" lang="en-US" altLang="ja-JP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itchFamily="50" charset="-128"/>
              <a:ea typeface="Meiryo UI" pitchFamily="50" charset="-128"/>
              <a:cs typeface="+mn-cs"/>
            </a:endParaRPr>
          </a:p>
        </p:txBody>
      </p:sp>
      <p:graphicFrame>
        <p:nvGraphicFramePr>
          <p:cNvPr id="15" name="グラフ 14">
            <a:extLst>
              <a:ext uri="{FF2B5EF4-FFF2-40B4-BE49-F238E27FC236}">
                <a16:creationId xmlns:a16="http://schemas.microsoft.com/office/drawing/2014/main" id="{23123FE0-D064-4E28-8310-1762C45D28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4284926"/>
              </p:ext>
            </p:extLst>
          </p:nvPr>
        </p:nvGraphicFramePr>
        <p:xfrm>
          <a:off x="-6741439" y="2054429"/>
          <a:ext cx="15885439" cy="3045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96CBFBB7-3AD1-41D1-B192-EA984B53DE6A}"/>
              </a:ext>
            </a:extLst>
          </p:cNvPr>
          <p:cNvSpPr/>
          <p:nvPr/>
        </p:nvSpPr>
        <p:spPr>
          <a:xfrm>
            <a:off x="91441" y="4373881"/>
            <a:ext cx="8908868" cy="21444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dirty="0">
                <a:solidFill>
                  <a:schemeClr val="tx1"/>
                </a:solidFill>
              </a:rPr>
              <a:t>これまで海洋開発に展開がなかった企業・大学でも、</a:t>
            </a:r>
            <a:r>
              <a:rPr kumimoji="1" lang="ja-JP" altLang="en-US" u="sng" dirty="0">
                <a:solidFill>
                  <a:schemeClr val="tx1"/>
                </a:solidFill>
              </a:rPr>
              <a:t>８割以上</a:t>
            </a:r>
            <a:r>
              <a:rPr kumimoji="1" lang="ja-JP" altLang="en-US" dirty="0">
                <a:solidFill>
                  <a:schemeClr val="tx1"/>
                </a:solidFill>
              </a:rPr>
              <a:t>が海洋への展開に興味有</a:t>
            </a:r>
            <a:endParaRPr kumimoji="1" lang="en-US" altLang="ja-JP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>
                <a:solidFill>
                  <a:schemeClr val="tx1"/>
                </a:solidFill>
              </a:rPr>
              <a:t>日本の技術・サービスは、世界の課題にも挙げられた、効率の向上・コスト削減に強みがあるほか、デジタル化やサブシーファクトリーに貢献できるポテンシャルを有する</a:t>
            </a:r>
            <a:endParaRPr lang="en-US" altLang="ja-JP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dirty="0">
                <a:solidFill>
                  <a:schemeClr val="tx1"/>
                </a:solidFill>
              </a:rPr>
              <a:t>一方で、企業・大学ともに、技術面、人材面、資金面、に加え、産業のニーズがわからない、顧客とのつながりがない、連携先がいない（わからない）等の課題を抱えている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037044A1-09B6-4135-B948-FFF9865D16FD}"/>
              </a:ext>
            </a:extLst>
          </p:cNvPr>
          <p:cNvSpPr/>
          <p:nvPr/>
        </p:nvSpPr>
        <p:spPr>
          <a:xfrm>
            <a:off x="115645" y="4212517"/>
            <a:ext cx="3422469" cy="3538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アンケート結果概要</a:t>
            </a:r>
          </a:p>
        </p:txBody>
      </p:sp>
    </p:spTree>
    <p:extLst>
      <p:ext uri="{BB962C8B-B14F-4D97-AF65-F5344CB8AC3E}">
        <p14:creationId xmlns:p14="http://schemas.microsoft.com/office/powerpoint/2010/main" val="2483871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7844</TotalTime>
  <Words>951</Words>
  <Application>Microsoft Office PowerPoint</Application>
  <PresentationFormat>画面に合わせる (4:3)</PresentationFormat>
  <Paragraphs>196</Paragraphs>
  <Slides>14</Slides>
  <Notes>14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4" baseType="lpstr">
      <vt:lpstr>Meiryo UI</vt:lpstr>
      <vt:lpstr>ＭＳ Ｐゴシック</vt:lpstr>
      <vt:lpstr>メイリオ</vt:lpstr>
      <vt:lpstr>游ゴシック</vt:lpstr>
      <vt:lpstr>Arial</vt:lpstr>
      <vt:lpstr>Calibri</vt:lpstr>
      <vt:lpstr>Calibri Light</vt:lpstr>
      <vt:lpstr>Corbel</vt:lpstr>
      <vt:lpstr>Wingdings</vt:lpstr>
      <vt:lpstr>Office テーマ</vt:lpstr>
      <vt:lpstr>PowerPoint プレゼンテーション</vt:lpstr>
      <vt:lpstr>背景（海洋開発のマーケット）</vt:lpstr>
      <vt:lpstr>将来の海洋開発でイニシアティブをとるための方向性</vt:lpstr>
      <vt:lpstr>海洋開発分野の技術開発戦略</vt:lpstr>
      <vt:lpstr>提言</vt:lpstr>
      <vt:lpstr>海外プレイヤーへのヒアリング調査</vt:lpstr>
      <vt:lpstr>世界が求める７つの将来技術に共通する考え方</vt:lpstr>
      <vt:lpstr>提言</vt:lpstr>
      <vt:lpstr>日本国内におけるアンケート調査</vt:lpstr>
      <vt:lpstr>技術イノベーションを推進するための７つの方策</vt:lpstr>
      <vt:lpstr>技術イノベーションを推進するための７つの方策</vt:lpstr>
      <vt:lpstr>技術イノベーションを推進するための７つの方策</vt:lpstr>
      <vt:lpstr>スコットランドとの協力覚書</vt:lpstr>
      <vt:lpstr>スコットランドとの連携による技術開発プログラム概要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日本-スコットランド技術開発助成の背景について</dc:title>
  <dc:creator>Toru Aoki</dc:creator>
  <cp:lastModifiedBy>Takuma Ihara</cp:lastModifiedBy>
  <cp:revision>464</cp:revision>
  <cp:lastPrinted>2017-10-03T07:31:30Z</cp:lastPrinted>
  <dcterms:created xsi:type="dcterms:W3CDTF">2016-02-05T01:21:37Z</dcterms:created>
  <dcterms:modified xsi:type="dcterms:W3CDTF">2018-05-15T00:27:42Z</dcterms:modified>
</cp:coreProperties>
</file>